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Raleway"/>
      <p:regular r:id="rId99"/>
      <p:bold r:id="rId100"/>
      <p:italic r:id="rId101"/>
      <p:boldItalic r:id="rId102"/>
    </p:embeddedFont>
    <p:embeddedFont>
      <p:font typeface="Lato"/>
      <p:regular r:id="rId103"/>
      <p:bold r:id="rId104"/>
      <p:italic r:id="rId105"/>
      <p:boldItalic r:id="rId106"/>
    </p:embeddedFont>
    <p:embeddedFont>
      <p:font typeface="Montserrat"/>
      <p:regular r:id="rId107"/>
      <p:bold r:id="rId108"/>
      <p:italic r:id="rId109"/>
      <p:boldItalic r:id="rId110"/>
    </p:embeddedFont>
    <p:embeddedFont>
      <p:font typeface="Press Start 2P"/>
      <p:regular r:id="rId111"/>
    </p:embeddedFont>
    <p:embeddedFont>
      <p:font typeface="Pacifico"/>
      <p:regular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13" roundtripDataSignature="AMtx7miVJgQ52zIGij9VOEEbqJ4BqZW5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C4CFC3-A0B2-436E-8FC2-AE7B83E6ED1F}">
  <a:tblStyle styleId="{9FC4CFC3-A0B2-436E-8FC2-AE7B83E6ED1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3729E40-8F4C-4B0A-82B7-B7525361F97F}"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ontserrat-regular.fntdata"/><Relationship Id="rId106" Type="http://schemas.openxmlformats.org/officeDocument/2006/relationships/font" Target="fonts/Lato-boldItalic.fntdata"/><Relationship Id="rId105" Type="http://schemas.openxmlformats.org/officeDocument/2006/relationships/font" Target="fonts/Lato-italic.fntdata"/><Relationship Id="rId104" Type="http://schemas.openxmlformats.org/officeDocument/2006/relationships/font" Target="fonts/Lato-bold.fntdata"/><Relationship Id="rId109" Type="http://schemas.openxmlformats.org/officeDocument/2006/relationships/font" Target="fonts/Montserrat-italic.fntdata"/><Relationship Id="rId108" Type="http://schemas.openxmlformats.org/officeDocument/2006/relationships/font" Target="fonts/Montserra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Lato-regular.fntdata"/><Relationship Id="rId102" Type="http://schemas.openxmlformats.org/officeDocument/2006/relationships/font" Target="fonts/Raleway-boldItalic.fntdata"/><Relationship Id="rId101" Type="http://schemas.openxmlformats.org/officeDocument/2006/relationships/font" Target="fonts/Raleway-italic.fntdata"/><Relationship Id="rId100" Type="http://schemas.openxmlformats.org/officeDocument/2006/relationships/font" Target="fonts/Raleway-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aleway-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10" Type="http://schemas.openxmlformats.org/officeDocument/2006/relationships/font" Target="fonts/Montserrat-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13" Type="http://customschemas.google.com/relationships/presentationmetadata" Target="metadata"/><Relationship Id="rId112" Type="http://schemas.openxmlformats.org/officeDocument/2006/relationships/font" Target="fonts/Pacifico-regular.fntdata"/><Relationship Id="rId111" Type="http://schemas.openxmlformats.org/officeDocument/2006/relationships/font" Target="fonts/PressStart2P-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0" name="Google Shape;49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1" name="Google Shape;54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4b6c171925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34b6c171925_2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4b6c171925_2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34b6c171925_2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 name="Google Shape;1031;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1" name="Google Shape;109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5" name="Google Shape;11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4" name="Google Shape;121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3" name="Google Shape;122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4b6c171925_2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3" name="Google Shape;1233;g34b6c171925_23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4b6c1719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g34b6c17192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9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9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9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9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 name="Google Shape;66;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9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0" name="Google Shape;70;p9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1" name="Google Shape;71;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9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9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10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10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10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0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10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10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7" name="Google Shape;87;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10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0" name="Google Shape;90;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10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10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4" name="Google Shape;94;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0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0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0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0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0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0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9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jpg"/><Relationship Id="rId5" Type="http://schemas.openxmlformats.org/officeDocument/2006/relationships/hyperlink" Target="https://bit.ly/4jzhxvh"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6.jpg"/><Relationship Id="rId5" Type="http://schemas.openxmlformats.org/officeDocument/2006/relationships/hyperlink" Target="https://bit.ly/4ifMhj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6.jpg"/><Relationship Id="rId5" Type="http://schemas.openxmlformats.org/officeDocument/2006/relationships/hyperlink" Target="https://bit.ly/42suLT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hyperlink" Target="https://cplusplus.com/st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hyperlink" Target="https://bit.ly/3GiELXW" TargetMode="External"/><Relationship Id="rId5" Type="http://schemas.openxmlformats.org/officeDocument/2006/relationships/image" Target="../media/image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hyperlink" Target="https://ideone.com/1f5oc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3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34.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2.png"/><Relationship Id="rId4" Type="http://schemas.openxmlformats.org/officeDocument/2006/relationships/image" Target="../media/image6.jpg"/><Relationship Id="rId5" Type="http://schemas.openxmlformats.org/officeDocument/2006/relationships/hyperlink" Target="https://bit.ly/4crTon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2.png"/><Relationship Id="rId4" Type="http://schemas.openxmlformats.org/officeDocument/2006/relationships/hyperlink" Target="https://bit.ly/4jbeycD" TargetMode="External"/><Relationship Id="rId5" Type="http://schemas.openxmlformats.org/officeDocument/2006/relationships/image" Target="../media/image6.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30.jpg"/><Relationship Id="rId4" Type="http://schemas.openxmlformats.org/officeDocument/2006/relationships/image" Target="../media/image2.png"/><Relationship Id="rId5" Type="http://schemas.openxmlformats.org/officeDocument/2006/relationships/image" Target="../media/image31.png"/><Relationship Id="rId6" Type="http://schemas.openxmlformats.org/officeDocument/2006/relationships/hyperlink" Target="https://bit.ly/4j9PxhX"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00" name="Google Shape;100;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01" name="Google Shape;101;p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0" name="Google Shape;170;p28"/>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8"/>
          <p:cNvSpPr txBox="1"/>
          <p:nvPr>
            <p:ph idx="4294967295" type="ctrTitle"/>
          </p:nvPr>
        </p:nvSpPr>
        <p:spPr>
          <a:xfrm>
            <a:off x="657900" y="164813"/>
            <a:ext cx="7828200" cy="51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200" u="none" cap="none" strike="noStrike">
                <a:solidFill>
                  <a:schemeClr val="lt1"/>
                </a:solidFill>
                <a:latin typeface="Press Start 2P"/>
                <a:ea typeface="Press Start 2P"/>
                <a:cs typeface="Press Start 2P"/>
                <a:sym typeface="Press Start 2P"/>
              </a:rPr>
              <a:t> </a:t>
            </a:r>
            <a:r>
              <a:rPr b="1" i="0" lang="en" sz="2200" u="none" cap="none" strike="noStrike">
                <a:solidFill>
                  <a:schemeClr val="dk1"/>
                </a:solidFill>
                <a:latin typeface="Press Start 2P"/>
                <a:ea typeface="Press Start 2P"/>
                <a:cs typeface="Press Start 2P"/>
                <a:sym typeface="Press Start 2P"/>
              </a:rPr>
              <a:t>Lets see how this</a:t>
            </a:r>
            <a:r>
              <a:rPr b="1" i="0" lang="en" sz="3000" u="none" cap="none" strike="noStrike">
                <a:solidFill>
                  <a:schemeClr val="dk1"/>
                </a:solidFill>
                <a:latin typeface="Arial"/>
                <a:ea typeface="Arial"/>
                <a:cs typeface="Arial"/>
                <a:sym typeface="Arial"/>
              </a:rPr>
              <a:t> </a:t>
            </a:r>
            <a:r>
              <a:rPr b="0" i="0" lang="en" sz="3000" u="none" cap="none" strike="noStrike">
                <a:solidFill>
                  <a:schemeClr val="lt1"/>
                </a:solidFill>
                <a:latin typeface="Verdana"/>
                <a:ea typeface="Verdana"/>
                <a:cs typeface="Verdana"/>
                <a:sym typeface="Verdana"/>
              </a:rPr>
              <a:t>approach looks like</a:t>
            </a:r>
            <a:endParaRPr b="0" i="0" sz="3000" u="none" cap="none" strike="noStrike">
              <a:solidFill>
                <a:schemeClr val="lt1"/>
              </a:solidFill>
              <a:latin typeface="Verdana"/>
              <a:ea typeface="Verdana"/>
              <a:cs typeface="Verdana"/>
              <a:sym typeface="Verdana"/>
            </a:endParaRPr>
          </a:p>
        </p:txBody>
      </p:sp>
      <p:graphicFrame>
        <p:nvGraphicFramePr>
          <p:cNvPr id="172" name="Google Shape;172;p28"/>
          <p:cNvGraphicFramePr/>
          <p:nvPr/>
        </p:nvGraphicFramePr>
        <p:xfrm>
          <a:off x="727000" y="2734973"/>
          <a:ext cx="3000000" cy="3000000"/>
        </p:xfrm>
        <a:graphic>
          <a:graphicData uri="http://schemas.openxmlformats.org/drawingml/2006/table">
            <a:tbl>
              <a:tblPr>
                <a:noFill/>
                <a:tableStyleId>{9FC4CFC3-A0B2-436E-8FC2-AE7B83E6ED1F}</a:tableStyleId>
              </a:tblPr>
              <a:tblGrid>
                <a:gridCol w="1339075"/>
                <a:gridCol w="1328625"/>
                <a:gridCol w="1328625"/>
                <a:gridCol w="1328625"/>
                <a:gridCol w="1328625"/>
                <a:gridCol w="13286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1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3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13</a:t>
                      </a:r>
                      <a:endParaRPr sz="1400" u="none" cap="none" strike="noStrike"/>
                    </a:p>
                  </a:txBody>
                  <a:tcPr marT="91425" marB="91425" marR="91425" marL="91425"/>
                </a:tc>
              </a:tr>
            </a:tbl>
          </a:graphicData>
        </a:graphic>
      </p:graphicFrame>
      <p:sp>
        <p:nvSpPr>
          <p:cNvPr id="173" name="Google Shape;173;p28"/>
          <p:cNvSpPr txBox="1"/>
          <p:nvPr/>
        </p:nvSpPr>
        <p:spPr>
          <a:xfrm>
            <a:off x="338250" y="1548700"/>
            <a:ext cx="8497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0000"/>
                </a:solidFill>
                <a:latin typeface="Verdana"/>
                <a:ea typeface="Verdana"/>
                <a:cs typeface="Verdana"/>
                <a:sym typeface="Verdana"/>
              </a:rPr>
              <a:t>index</a:t>
            </a:r>
            <a:endParaRPr b="0" i="0" sz="1800" u="none" cap="none" strike="noStrike">
              <a:solidFill>
                <a:srgbClr val="FF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cxnSp>
        <p:nvCxnSpPr>
          <p:cNvPr id="174" name="Google Shape;174;p28"/>
          <p:cNvCxnSpPr/>
          <p:nvPr/>
        </p:nvCxnSpPr>
        <p:spPr>
          <a:xfrm>
            <a:off x="796650" y="1967425"/>
            <a:ext cx="508500" cy="474000"/>
          </a:xfrm>
          <a:prstGeom prst="straightConnector1">
            <a:avLst/>
          </a:prstGeom>
          <a:noFill/>
          <a:ln cap="flat" cmpd="sng" w="9525">
            <a:solidFill>
              <a:srgbClr val="1A1A1A"/>
            </a:solidFill>
            <a:prstDash val="solid"/>
            <a:round/>
            <a:headEnd len="sm" w="sm" type="none"/>
            <a:tailEnd len="med" w="med" type="triangle"/>
          </a:ln>
        </p:spPr>
      </p:cxnSp>
      <p:sp>
        <p:nvSpPr>
          <p:cNvPr id="175" name="Google Shape;175;p28"/>
          <p:cNvSpPr txBox="1"/>
          <p:nvPr/>
        </p:nvSpPr>
        <p:spPr>
          <a:xfrm>
            <a:off x="1355000" y="2281925"/>
            <a:ext cx="24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0</a:t>
            </a:r>
            <a:endParaRPr b="0" i="0" sz="1400" u="none" cap="none" strike="noStrike">
              <a:solidFill>
                <a:srgbClr val="000000"/>
              </a:solidFill>
              <a:latin typeface="Raleway"/>
              <a:ea typeface="Raleway"/>
              <a:cs typeface="Raleway"/>
              <a:sym typeface="Raleway"/>
            </a:endParaRPr>
          </a:p>
        </p:txBody>
      </p:sp>
      <p:sp>
        <p:nvSpPr>
          <p:cNvPr id="176" name="Google Shape;176;p28"/>
          <p:cNvSpPr txBox="1"/>
          <p:nvPr/>
        </p:nvSpPr>
        <p:spPr>
          <a:xfrm>
            <a:off x="2596675" y="2294000"/>
            <a:ext cx="3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1</a:t>
            </a:r>
            <a:endParaRPr b="0" i="0" sz="1400" u="none" cap="none" strike="noStrike">
              <a:solidFill>
                <a:srgbClr val="000000"/>
              </a:solidFill>
              <a:latin typeface="Raleway"/>
              <a:ea typeface="Raleway"/>
              <a:cs typeface="Raleway"/>
              <a:sym typeface="Raleway"/>
            </a:endParaRPr>
          </a:p>
        </p:txBody>
      </p:sp>
      <p:sp>
        <p:nvSpPr>
          <p:cNvPr id="177" name="Google Shape;177;p28"/>
          <p:cNvSpPr txBox="1"/>
          <p:nvPr/>
        </p:nvSpPr>
        <p:spPr>
          <a:xfrm>
            <a:off x="3821850" y="2281925"/>
            <a:ext cx="3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2</a:t>
            </a:r>
            <a:endParaRPr b="0" i="0" sz="1400" u="none" cap="none" strike="noStrike">
              <a:solidFill>
                <a:srgbClr val="000000"/>
              </a:solidFill>
              <a:latin typeface="Raleway"/>
              <a:ea typeface="Raleway"/>
              <a:cs typeface="Raleway"/>
              <a:sym typeface="Raleway"/>
            </a:endParaRPr>
          </a:p>
        </p:txBody>
      </p:sp>
      <p:sp>
        <p:nvSpPr>
          <p:cNvPr id="178" name="Google Shape;178;p28"/>
          <p:cNvSpPr txBox="1"/>
          <p:nvPr/>
        </p:nvSpPr>
        <p:spPr>
          <a:xfrm>
            <a:off x="5290675" y="2281925"/>
            <a:ext cx="3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3</a:t>
            </a:r>
            <a:endParaRPr b="0" i="0" sz="1400" u="none" cap="none" strike="noStrike">
              <a:solidFill>
                <a:srgbClr val="000000"/>
              </a:solidFill>
              <a:latin typeface="Raleway"/>
              <a:ea typeface="Raleway"/>
              <a:cs typeface="Raleway"/>
              <a:sym typeface="Raleway"/>
            </a:endParaRPr>
          </a:p>
        </p:txBody>
      </p:sp>
      <p:sp>
        <p:nvSpPr>
          <p:cNvPr id="179" name="Google Shape;179;p28"/>
          <p:cNvSpPr txBox="1"/>
          <p:nvPr/>
        </p:nvSpPr>
        <p:spPr>
          <a:xfrm>
            <a:off x="6639900" y="2281925"/>
            <a:ext cx="3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4</a:t>
            </a:r>
            <a:endParaRPr b="0" i="0" sz="1400" u="none" cap="none" strike="noStrike">
              <a:solidFill>
                <a:srgbClr val="000000"/>
              </a:solidFill>
              <a:latin typeface="Raleway"/>
              <a:ea typeface="Raleway"/>
              <a:cs typeface="Raleway"/>
              <a:sym typeface="Raleway"/>
            </a:endParaRPr>
          </a:p>
        </p:txBody>
      </p:sp>
      <p:sp>
        <p:nvSpPr>
          <p:cNvPr id="180" name="Google Shape;180;p28"/>
          <p:cNvSpPr txBox="1"/>
          <p:nvPr/>
        </p:nvSpPr>
        <p:spPr>
          <a:xfrm>
            <a:off x="1041200" y="3866925"/>
            <a:ext cx="797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FF0000"/>
                </a:solidFill>
                <a:latin typeface="Verdana"/>
                <a:ea typeface="Verdana"/>
                <a:cs typeface="Verdana"/>
                <a:sym typeface="Verdana"/>
              </a:rPr>
              <a:t>   L</a:t>
            </a:r>
            <a:endParaRPr b="0" i="0" sz="2100" u="none" cap="none" strike="noStrike">
              <a:solidFill>
                <a:srgbClr val="FF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Verdana"/>
              <a:ea typeface="Verdana"/>
              <a:cs typeface="Verdana"/>
              <a:sym typeface="Verdana"/>
            </a:endParaRPr>
          </a:p>
        </p:txBody>
      </p:sp>
      <p:sp>
        <p:nvSpPr>
          <p:cNvPr id="181" name="Google Shape;181;p28"/>
          <p:cNvSpPr txBox="1"/>
          <p:nvPr/>
        </p:nvSpPr>
        <p:spPr>
          <a:xfrm>
            <a:off x="7557075" y="3943125"/>
            <a:ext cx="747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0000"/>
                </a:solidFill>
                <a:latin typeface="Verdana"/>
                <a:ea typeface="Verdana"/>
                <a:cs typeface="Verdana"/>
                <a:sym typeface="Verdana"/>
              </a:rPr>
              <a:t>   R</a:t>
            </a:r>
            <a:endParaRPr b="0" i="0" sz="1000" u="none" cap="none" strike="noStrike">
              <a:solidFill>
                <a:srgbClr val="000000"/>
              </a:solidFill>
              <a:latin typeface="Verdana"/>
              <a:ea typeface="Verdana"/>
              <a:cs typeface="Verdana"/>
              <a:sym typeface="Verdana"/>
            </a:endParaRPr>
          </a:p>
        </p:txBody>
      </p:sp>
      <p:cxnSp>
        <p:nvCxnSpPr>
          <p:cNvPr id="182" name="Google Shape;182;p28"/>
          <p:cNvCxnSpPr>
            <a:stCxn id="180" idx="0"/>
          </p:cNvCxnSpPr>
          <p:nvPr/>
        </p:nvCxnSpPr>
        <p:spPr>
          <a:xfrm rot="10800000">
            <a:off x="1424900" y="3218925"/>
            <a:ext cx="15000" cy="648000"/>
          </a:xfrm>
          <a:prstGeom prst="straightConnector1">
            <a:avLst/>
          </a:prstGeom>
          <a:noFill/>
          <a:ln cap="flat" cmpd="sng" w="28575">
            <a:solidFill>
              <a:srgbClr val="1A1A1A"/>
            </a:solidFill>
            <a:prstDash val="solid"/>
            <a:round/>
            <a:headEnd len="sm" w="sm" type="none"/>
            <a:tailEnd len="med" w="med" type="triangle"/>
          </a:ln>
        </p:spPr>
      </p:cxnSp>
      <p:cxnSp>
        <p:nvCxnSpPr>
          <p:cNvPr id="183" name="Google Shape;183;p28"/>
          <p:cNvCxnSpPr>
            <a:stCxn id="181" idx="0"/>
          </p:cNvCxnSpPr>
          <p:nvPr/>
        </p:nvCxnSpPr>
        <p:spPr>
          <a:xfrm flipH="1" rot="10800000">
            <a:off x="7930725" y="3256425"/>
            <a:ext cx="92100" cy="686700"/>
          </a:xfrm>
          <a:prstGeom prst="straightConnector1">
            <a:avLst/>
          </a:prstGeom>
          <a:noFill/>
          <a:ln cap="flat" cmpd="sng" w="28575">
            <a:solidFill>
              <a:srgbClr val="1A1A1A"/>
            </a:solidFill>
            <a:prstDash val="solid"/>
            <a:round/>
            <a:headEnd len="sm" w="sm" type="none"/>
            <a:tailEnd len="med" w="med" type="triangle"/>
          </a:ln>
        </p:spPr>
      </p:cxnSp>
      <p:sp>
        <p:nvSpPr>
          <p:cNvPr id="184" name="Google Shape;184;p28"/>
          <p:cNvSpPr txBox="1"/>
          <p:nvPr/>
        </p:nvSpPr>
        <p:spPr>
          <a:xfrm>
            <a:off x="3546750" y="1563713"/>
            <a:ext cx="20505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rial"/>
                <a:ea typeface="Arial"/>
                <a:cs typeface="Arial"/>
                <a:sym typeface="Arial"/>
              </a:rPr>
              <a:t>Find key = 11</a:t>
            </a:r>
            <a:endParaRPr b="0" i="0" sz="2100" u="none" cap="none" strike="noStrike">
              <a:solidFill>
                <a:srgbClr val="000000"/>
              </a:solidFill>
              <a:latin typeface="Arial"/>
              <a:ea typeface="Arial"/>
              <a:cs typeface="Arial"/>
              <a:sym typeface="Arial"/>
            </a:endParaRPr>
          </a:p>
        </p:txBody>
      </p:sp>
      <p:sp>
        <p:nvSpPr>
          <p:cNvPr id="185" name="Google Shape;185;p28"/>
          <p:cNvSpPr txBox="1"/>
          <p:nvPr/>
        </p:nvSpPr>
        <p:spPr>
          <a:xfrm>
            <a:off x="7935300" y="2281925"/>
            <a:ext cx="3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5</a:t>
            </a:r>
            <a:endParaRPr b="0" i="0" sz="1400" u="none" cap="none" strike="noStrike">
              <a:solidFill>
                <a:srgbClr val="000000"/>
              </a:solidFill>
              <a:latin typeface="Raleway"/>
              <a:ea typeface="Raleway"/>
              <a:cs typeface="Raleway"/>
              <a:sym typeface="Raleway"/>
            </a:endParaRPr>
          </a:p>
        </p:txBody>
      </p:sp>
      <p:sp>
        <p:nvSpPr>
          <p:cNvPr id="186" name="Google Shape;186;p28"/>
          <p:cNvSpPr txBox="1"/>
          <p:nvPr/>
        </p:nvSpPr>
        <p:spPr>
          <a:xfrm>
            <a:off x="6261675" y="3866925"/>
            <a:ext cx="747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0000"/>
                </a:solidFill>
                <a:latin typeface="Verdana"/>
                <a:ea typeface="Verdana"/>
                <a:cs typeface="Verdana"/>
                <a:sym typeface="Verdana"/>
              </a:rPr>
              <a:t>   R</a:t>
            </a:r>
            <a:endParaRPr b="0" i="0" sz="1000" u="none" cap="none" strike="noStrike">
              <a:solidFill>
                <a:srgbClr val="000000"/>
              </a:solidFill>
              <a:latin typeface="Verdana"/>
              <a:ea typeface="Verdana"/>
              <a:cs typeface="Verdana"/>
              <a:sym typeface="Verdana"/>
            </a:endParaRPr>
          </a:p>
        </p:txBody>
      </p:sp>
      <p:cxnSp>
        <p:nvCxnSpPr>
          <p:cNvPr id="187" name="Google Shape;187;p28"/>
          <p:cNvCxnSpPr>
            <a:stCxn id="186" idx="0"/>
          </p:cNvCxnSpPr>
          <p:nvPr/>
        </p:nvCxnSpPr>
        <p:spPr>
          <a:xfrm flipH="1" rot="10800000">
            <a:off x="6635325" y="3180225"/>
            <a:ext cx="92100" cy="686700"/>
          </a:xfrm>
          <a:prstGeom prst="straightConnector1">
            <a:avLst/>
          </a:prstGeom>
          <a:noFill/>
          <a:ln cap="flat" cmpd="sng" w="28575">
            <a:solidFill>
              <a:srgbClr val="1A1A1A"/>
            </a:solidFill>
            <a:prstDash val="solid"/>
            <a:round/>
            <a:headEnd len="sm" w="sm" type="none"/>
            <a:tailEnd len="med" w="med" type="triangle"/>
          </a:ln>
        </p:spPr>
      </p:cxnSp>
      <p:sp>
        <p:nvSpPr>
          <p:cNvPr id="188" name="Google Shape;188;p28"/>
          <p:cNvSpPr txBox="1"/>
          <p:nvPr/>
        </p:nvSpPr>
        <p:spPr>
          <a:xfrm>
            <a:off x="2336600" y="3790725"/>
            <a:ext cx="797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FF0000"/>
                </a:solidFill>
                <a:latin typeface="Verdana"/>
                <a:ea typeface="Verdana"/>
                <a:cs typeface="Verdana"/>
                <a:sym typeface="Verdana"/>
              </a:rPr>
              <a:t>   L</a:t>
            </a:r>
            <a:endParaRPr b="0" i="0" sz="2100" u="none" cap="none" strike="noStrike">
              <a:solidFill>
                <a:srgbClr val="FF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Verdana"/>
              <a:ea typeface="Verdana"/>
              <a:cs typeface="Verdana"/>
              <a:sym typeface="Verdana"/>
            </a:endParaRPr>
          </a:p>
        </p:txBody>
      </p:sp>
      <p:cxnSp>
        <p:nvCxnSpPr>
          <p:cNvPr id="189" name="Google Shape;189;p28"/>
          <p:cNvCxnSpPr>
            <a:stCxn id="188" idx="0"/>
          </p:cNvCxnSpPr>
          <p:nvPr/>
        </p:nvCxnSpPr>
        <p:spPr>
          <a:xfrm rot="10800000">
            <a:off x="2720300" y="3142725"/>
            <a:ext cx="15000" cy="648000"/>
          </a:xfrm>
          <a:prstGeom prst="straightConnector1">
            <a:avLst/>
          </a:prstGeom>
          <a:noFill/>
          <a:ln cap="flat" cmpd="sng" w="28575">
            <a:solidFill>
              <a:srgbClr val="1A1A1A"/>
            </a:solidFill>
            <a:prstDash val="solid"/>
            <a:round/>
            <a:headEnd len="sm" w="sm" type="none"/>
            <a:tailEnd len="med" w="med" type="triangle"/>
          </a:ln>
        </p:spPr>
      </p:cxnSp>
      <p:sp>
        <p:nvSpPr>
          <p:cNvPr id="190" name="Google Shape;190;p28"/>
          <p:cNvSpPr txBox="1"/>
          <p:nvPr/>
        </p:nvSpPr>
        <p:spPr>
          <a:xfrm>
            <a:off x="4890075" y="3866925"/>
            <a:ext cx="747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0000"/>
                </a:solidFill>
                <a:latin typeface="Verdana"/>
                <a:ea typeface="Verdana"/>
                <a:cs typeface="Verdana"/>
                <a:sym typeface="Verdana"/>
              </a:rPr>
              <a:t>   R</a:t>
            </a:r>
            <a:endParaRPr b="0" i="0" sz="1000" u="none" cap="none" strike="noStrike">
              <a:solidFill>
                <a:srgbClr val="000000"/>
              </a:solidFill>
              <a:latin typeface="Verdana"/>
              <a:ea typeface="Verdana"/>
              <a:cs typeface="Verdana"/>
              <a:sym typeface="Verdana"/>
            </a:endParaRPr>
          </a:p>
        </p:txBody>
      </p:sp>
      <p:cxnSp>
        <p:nvCxnSpPr>
          <p:cNvPr id="191" name="Google Shape;191;p28"/>
          <p:cNvCxnSpPr>
            <a:stCxn id="190" idx="0"/>
          </p:cNvCxnSpPr>
          <p:nvPr/>
        </p:nvCxnSpPr>
        <p:spPr>
          <a:xfrm flipH="1" rot="10800000">
            <a:off x="5263725" y="3180225"/>
            <a:ext cx="92100" cy="686700"/>
          </a:xfrm>
          <a:prstGeom prst="straightConnector1">
            <a:avLst/>
          </a:prstGeom>
          <a:noFill/>
          <a:ln cap="flat" cmpd="sng" w="28575">
            <a:solidFill>
              <a:srgbClr val="1A1A1A"/>
            </a:solidFill>
            <a:prstDash val="solid"/>
            <a:round/>
            <a:headEnd len="sm" w="sm" type="none"/>
            <a:tailEnd len="med" w="med" type="triangle"/>
          </a:ln>
        </p:spPr>
      </p:cxnSp>
      <p:sp>
        <p:nvSpPr>
          <p:cNvPr id="192" name="Google Shape;192;p28"/>
          <p:cNvSpPr txBox="1"/>
          <p:nvPr/>
        </p:nvSpPr>
        <p:spPr>
          <a:xfrm>
            <a:off x="7578673" y="4328625"/>
            <a:ext cx="771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07</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8" name="Google Shape;198;p29"/>
          <p:cNvSpPr txBox="1"/>
          <p:nvPr/>
        </p:nvSpPr>
        <p:spPr>
          <a:xfrm>
            <a:off x="2457200" y="270051"/>
            <a:ext cx="4489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i="0" lang="en" sz="2200" u="none" cap="none" strike="noStrike">
                <a:solidFill>
                  <a:srgbClr val="000000"/>
                </a:solidFill>
                <a:latin typeface="Press Start 2P"/>
                <a:ea typeface="Press Start 2P"/>
                <a:cs typeface="Press Start 2P"/>
                <a:sym typeface="Press Start 2P"/>
              </a:rPr>
              <a:t>Approach 2</a:t>
            </a:r>
            <a:endParaRPr b="1" i="0" sz="2200" u="none" cap="none" strike="noStrike">
              <a:solidFill>
                <a:srgbClr val="000000"/>
              </a:solidFill>
              <a:latin typeface="Press Start 2P"/>
              <a:ea typeface="Press Start 2P"/>
              <a:cs typeface="Press Start 2P"/>
              <a:sym typeface="Press Start 2P"/>
            </a:endParaRPr>
          </a:p>
        </p:txBody>
      </p:sp>
      <p:sp>
        <p:nvSpPr>
          <p:cNvPr id="199" name="Google Shape;199;p29"/>
          <p:cNvSpPr txBox="1"/>
          <p:nvPr/>
        </p:nvSpPr>
        <p:spPr>
          <a:xfrm>
            <a:off x="595800" y="1075850"/>
            <a:ext cx="79524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Verdana"/>
                <a:ea typeface="Verdana"/>
                <a:cs typeface="Verdana"/>
                <a:sym typeface="Verdana"/>
              </a:rPr>
              <a:t>int i = 0, j = n - 1;</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Verdana"/>
                <a:ea typeface="Verdana"/>
                <a:cs typeface="Verdana"/>
                <a:sym typeface="Verdana"/>
              </a:rPr>
              <a:t>while ( i &lt; j ){</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Verdana"/>
                <a:ea typeface="Verdana"/>
                <a:cs typeface="Verdana"/>
                <a:sym typeface="Verdana"/>
              </a:rPr>
              <a:t>	if( a[i] + a[j] == key ) return true;</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Verdana"/>
                <a:ea typeface="Verdana"/>
                <a:cs typeface="Verdana"/>
                <a:sym typeface="Verdana"/>
              </a:rPr>
              <a:t> 	else if( a[i] + a[j] &lt; key ) i++;</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Verdana"/>
                <a:ea typeface="Verdana"/>
                <a:cs typeface="Verdana"/>
                <a:sym typeface="Verdana"/>
              </a:rPr>
              <a:t>	else if( a[i] + a[j] &gt; key ) j</a:t>
            </a:r>
            <a:r>
              <a:rPr b="0" i="0" lang="en" sz="2100" u="none" cap="none" strike="noStrike">
                <a:solidFill>
                  <a:schemeClr val="dk1"/>
                </a:solidFill>
                <a:latin typeface="Verdana"/>
                <a:ea typeface="Verdana"/>
                <a:cs typeface="Verdana"/>
                <a:sym typeface="Verdana"/>
              </a:rPr>
              <a:t>–</a:t>
            </a:r>
            <a:r>
              <a:rPr b="0" i="0" lang="en" sz="2100" u="none" cap="none" strike="noStrike">
                <a:solidFill>
                  <a:srgbClr val="000000"/>
                </a:solidFill>
                <a:latin typeface="Verdana"/>
                <a:ea typeface="Verdana"/>
                <a:cs typeface="Verdana"/>
                <a:sym typeface="Verdana"/>
              </a:rPr>
              <a:t>–;</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Verdana"/>
                <a:ea typeface="Verdana"/>
                <a:cs typeface="Verdana"/>
                <a:sym typeface="Verdana"/>
              </a:rPr>
              <a:t>}</a:t>
            </a:r>
            <a:endParaRPr b="0" i="0" sz="2100" u="none" cap="none" strike="noStrike">
              <a:solidFill>
                <a:srgbClr val="000000"/>
              </a:solidFill>
              <a:latin typeface="Verdana"/>
              <a:ea typeface="Verdana"/>
              <a:cs typeface="Verdana"/>
              <a:sym typeface="Verdana"/>
            </a:endParaRPr>
          </a:p>
        </p:txBody>
      </p:sp>
      <p:sp>
        <p:nvSpPr>
          <p:cNvPr id="200" name="Google Shape;200;p29"/>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9"/>
          <p:cNvSpPr txBox="1"/>
          <p:nvPr/>
        </p:nvSpPr>
        <p:spPr>
          <a:xfrm>
            <a:off x="7585825" y="4311263"/>
            <a:ext cx="7710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chemeClr val="lt1"/>
                </a:solidFill>
                <a:latin typeface="Arial"/>
                <a:ea typeface="Arial"/>
                <a:cs typeface="Arial"/>
                <a:sym typeface="Arial"/>
              </a:rPr>
              <a:t>08</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1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7" name="Google Shape;207;p30"/>
          <p:cNvSpPr txBox="1"/>
          <p:nvPr/>
        </p:nvSpPr>
        <p:spPr>
          <a:xfrm>
            <a:off x="513975" y="110300"/>
            <a:ext cx="7515300" cy="87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chemeClr val="dk1"/>
              </a:buClr>
              <a:buSzPts val="1100"/>
              <a:buFont typeface="Arial"/>
              <a:buNone/>
            </a:pPr>
            <a:r>
              <a:rPr b="1" i="0" lang="en" sz="1700" u="none" cap="none" strike="noStrike">
                <a:solidFill>
                  <a:schemeClr val="dk1"/>
                </a:solidFill>
                <a:latin typeface="Press Start 2P"/>
                <a:ea typeface="Press Start 2P"/>
                <a:cs typeface="Press Start 2P"/>
                <a:sym typeface="Press Start 2P"/>
              </a:rPr>
              <a:t>Subsequence Check in Array</a:t>
            </a:r>
            <a:endParaRPr b="1" i="0" sz="1700" u="none" cap="none" strike="noStrike">
              <a:solidFill>
                <a:schemeClr val="dk1"/>
              </a:solidFill>
              <a:latin typeface="Press Start 2P"/>
              <a:ea typeface="Press Start 2P"/>
              <a:cs typeface="Press Start 2P"/>
              <a:sym typeface="Press Start 2P"/>
            </a:endParaRPr>
          </a:p>
          <a:p>
            <a:pPr indent="0" lvl="0" marL="0" marR="0" rtl="0" algn="l">
              <a:lnSpc>
                <a:spcPct val="100000"/>
              </a:lnSpc>
              <a:spcBef>
                <a:spcPts val="400"/>
              </a:spcBef>
              <a:spcAft>
                <a:spcPts val="0"/>
              </a:spcAft>
              <a:buClr>
                <a:srgbClr val="000000"/>
              </a:buClr>
              <a:buSzPts val="3000"/>
              <a:buFont typeface="Arial"/>
              <a:buNone/>
            </a:pPr>
            <a:r>
              <a:t/>
            </a:r>
            <a:endParaRPr b="0" i="0" sz="2200" u="none" cap="none" strike="noStrike">
              <a:solidFill>
                <a:schemeClr val="lt1"/>
              </a:solidFill>
              <a:latin typeface="Press Start 2P"/>
              <a:ea typeface="Press Start 2P"/>
              <a:cs typeface="Press Start 2P"/>
              <a:sym typeface="Press Start 2P"/>
            </a:endParaRPr>
          </a:p>
        </p:txBody>
      </p:sp>
      <p:sp>
        <p:nvSpPr>
          <p:cNvPr id="208" name="Google Shape;208;p30"/>
          <p:cNvSpPr txBox="1"/>
          <p:nvPr/>
        </p:nvSpPr>
        <p:spPr>
          <a:xfrm>
            <a:off x="513975" y="909450"/>
            <a:ext cx="54129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5"/>
                </a:solidFill>
                <a:latin typeface="Verdana"/>
                <a:ea typeface="Verdana"/>
                <a:cs typeface="Verdana"/>
                <a:sym typeface="Verdana"/>
              </a:rPr>
              <a:t>Given an array of integers and a sequence of integers, determine whether the sequence is a subsequence of the array.</a:t>
            </a:r>
            <a:r>
              <a:rPr b="1" i="0" lang="en" sz="2400" u="none" cap="none" strike="noStrike">
                <a:solidFill>
                  <a:srgbClr val="000000"/>
                </a:solidFill>
                <a:latin typeface="Verdana"/>
                <a:ea typeface="Verdana"/>
                <a:cs typeface="Verdana"/>
                <a:sym typeface="Verdana"/>
              </a:rPr>
              <a:t> </a:t>
            </a:r>
            <a:endParaRPr b="1" i="0" sz="2400" u="none" cap="none" strike="noStrike">
              <a:solidFill>
                <a:srgbClr val="000000"/>
              </a:solidFill>
              <a:latin typeface="Verdana"/>
              <a:ea typeface="Verdana"/>
              <a:cs typeface="Verdana"/>
              <a:sym typeface="Verdana"/>
            </a:endParaRPr>
          </a:p>
        </p:txBody>
      </p:sp>
      <p:pic>
        <p:nvPicPr>
          <p:cNvPr id="209" name="Google Shape;209;p30"/>
          <p:cNvPicPr preferRelativeResize="0"/>
          <p:nvPr/>
        </p:nvPicPr>
        <p:blipFill rotWithShape="1">
          <a:blip r:embed="rId4">
            <a:alphaModFix/>
          </a:blip>
          <a:srcRect b="0" l="0" r="0" t="0"/>
          <a:stretch/>
        </p:blipFill>
        <p:spPr>
          <a:xfrm>
            <a:off x="5423250" y="1467179"/>
            <a:ext cx="3186277" cy="2673379"/>
          </a:xfrm>
          <a:prstGeom prst="rect">
            <a:avLst/>
          </a:prstGeom>
          <a:noFill/>
          <a:ln>
            <a:noFill/>
          </a:ln>
        </p:spPr>
      </p:pic>
      <p:sp>
        <p:nvSpPr>
          <p:cNvPr id="210" name="Google Shape;210;p30"/>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09</a:t>
            </a:r>
            <a:endParaRPr b="1" i="0" sz="1800" u="none" cap="none" strike="noStrike">
              <a:solidFill>
                <a:schemeClr val="lt1"/>
              </a:solidFill>
              <a:latin typeface="Arial"/>
              <a:ea typeface="Arial"/>
              <a:cs typeface="Arial"/>
              <a:sym typeface="Arial"/>
            </a:endParaRPr>
          </a:p>
        </p:txBody>
      </p:sp>
      <p:sp>
        <p:nvSpPr>
          <p:cNvPr id="211" name="Google Shape;211;p30"/>
          <p:cNvSpPr txBox="1"/>
          <p:nvPr/>
        </p:nvSpPr>
        <p:spPr>
          <a:xfrm>
            <a:off x="704150" y="3617350"/>
            <a:ext cx="5018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chemeClr val="accent1"/>
                </a:solidFill>
                <a:uFill>
                  <a:noFill/>
                </a:uFill>
                <a:latin typeface="Verdana"/>
                <a:ea typeface="Verdana"/>
                <a:cs typeface="Verdana"/>
                <a:sym typeface="Verdana"/>
                <a:hlinkClick r:id="rId5">
                  <a:extLst>
                    <a:ext uri="{A12FA001-AC4F-418D-AE19-62706E023703}">
                      <ahyp:hlinkClr val="tx"/>
                    </a:ext>
                  </a:extLst>
                </a:hlinkClick>
              </a:rPr>
              <a:t>https://bit.ly/4jzhxvh</a:t>
            </a:r>
            <a:endParaRPr b="0" i="0" sz="2500" u="none" cap="none" strike="noStrike">
              <a:solidFill>
                <a:schemeClr val="accent1"/>
              </a:solidFill>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3"/>
          <p:cNvPicPr preferRelativeResize="0"/>
          <p:nvPr/>
        </p:nvPicPr>
        <p:blipFill rotWithShape="1">
          <a:blip r:embed="rId3">
            <a:alphaModFix/>
          </a:blip>
          <a:srcRect b="0" l="0" r="0" t="0"/>
          <a:stretch/>
        </p:blipFill>
        <p:spPr>
          <a:xfrm>
            <a:off x="0" y="316"/>
            <a:ext cx="9143860" cy="5143184"/>
          </a:xfrm>
          <a:prstGeom prst="rect">
            <a:avLst/>
          </a:prstGeom>
          <a:noFill/>
          <a:ln>
            <a:noFill/>
          </a:ln>
        </p:spPr>
      </p:pic>
      <p:sp>
        <p:nvSpPr>
          <p:cNvPr id="217" name="Google Shape;217;p33"/>
          <p:cNvSpPr txBox="1"/>
          <p:nvPr/>
        </p:nvSpPr>
        <p:spPr>
          <a:xfrm>
            <a:off x="169925" y="876350"/>
            <a:ext cx="8586600" cy="20526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4800"/>
              <a:buFont typeface="Arial"/>
              <a:buNone/>
            </a:pPr>
            <a:r>
              <a:rPr b="0" i="0" lang="en" sz="4000" u="none" cap="none" strike="noStrike">
                <a:solidFill>
                  <a:schemeClr val="lt1"/>
                </a:solidFill>
                <a:latin typeface="Press Start 2P"/>
                <a:ea typeface="Press Start 2P"/>
                <a:cs typeface="Press Start 2P"/>
                <a:sym typeface="Press Start 2P"/>
              </a:rPr>
              <a:t>Sliding Window</a:t>
            </a:r>
            <a:endParaRPr b="0" i="0" sz="4000" u="none" cap="none" strike="noStrike">
              <a:solidFill>
                <a:schemeClr val="lt1"/>
              </a:solidFill>
              <a:latin typeface="Press Start 2P"/>
              <a:ea typeface="Press Start 2P"/>
              <a:cs typeface="Press Start 2P"/>
              <a:sym typeface="Press Start 2P"/>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3" name="Google Shape;223;p31"/>
          <p:cNvSpPr txBox="1"/>
          <p:nvPr/>
        </p:nvSpPr>
        <p:spPr>
          <a:xfrm>
            <a:off x="206062" y="343151"/>
            <a:ext cx="8248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2200" u="none" cap="none" strike="noStrike">
                <a:solidFill>
                  <a:schemeClr val="dk1"/>
                </a:solidFill>
                <a:latin typeface="Press Start 2P"/>
                <a:ea typeface="Press Start 2P"/>
                <a:cs typeface="Press Start 2P"/>
                <a:sym typeface="Press Start 2P"/>
              </a:rPr>
              <a:t>What is Sliding Window??</a:t>
            </a:r>
            <a:endParaRPr b="1" i="0" sz="2200" u="none" cap="none" strike="noStrike">
              <a:solidFill>
                <a:schemeClr val="dk1"/>
              </a:solidFill>
              <a:latin typeface="Press Start 2P"/>
              <a:ea typeface="Press Start 2P"/>
              <a:cs typeface="Press Start 2P"/>
              <a:sym typeface="Press Start 2P"/>
            </a:endParaRPr>
          </a:p>
        </p:txBody>
      </p:sp>
      <p:sp>
        <p:nvSpPr>
          <p:cNvPr id="224" name="Google Shape;224;p31"/>
          <p:cNvSpPr txBox="1"/>
          <p:nvPr/>
        </p:nvSpPr>
        <p:spPr>
          <a:xfrm>
            <a:off x="206062" y="1218497"/>
            <a:ext cx="8668590" cy="2720715"/>
          </a:xfrm>
          <a:prstGeom prst="rect">
            <a:avLst/>
          </a:prstGeom>
          <a:noFill/>
          <a:ln>
            <a:noFill/>
          </a:ln>
        </p:spPr>
        <p:txBody>
          <a:bodyPr anchorCtr="0" anchor="t" bIns="91425" lIns="91425" spcFirstLastPara="1" rIns="91425" wrap="square" tIns="91425">
            <a:spAutoFit/>
          </a:bodyPr>
          <a:lstStyle/>
          <a:p>
            <a:pPr indent="-342900" lvl="0" marL="342900" marR="0" rtl="0" algn="l">
              <a:lnSpc>
                <a:spcPct val="115000"/>
              </a:lnSpc>
              <a:spcBef>
                <a:spcPts val="0"/>
              </a:spcBef>
              <a:spcAft>
                <a:spcPts val="0"/>
              </a:spcAft>
              <a:buClr>
                <a:schemeClr val="dk1"/>
              </a:buClr>
              <a:buSzPts val="4100"/>
              <a:buFont typeface="Arial"/>
              <a:buChar char="•"/>
            </a:pPr>
            <a:r>
              <a:rPr b="0" i="0" lang="en" sz="1800" u="none" cap="none" strike="noStrike">
                <a:solidFill>
                  <a:schemeClr val="dk1"/>
                </a:solidFill>
                <a:latin typeface="Verdana"/>
                <a:ea typeface="Verdana"/>
                <a:cs typeface="Verdana"/>
                <a:sym typeface="Verdana"/>
              </a:rPr>
              <a:t>Think of it like a window on a train.</a:t>
            </a:r>
            <a:endParaRPr b="0" i="0" sz="1800" u="none" cap="none" strike="noStrike">
              <a:solidFill>
                <a:schemeClr val="dk1"/>
              </a:solidFill>
              <a:latin typeface="Verdana"/>
              <a:ea typeface="Verdana"/>
              <a:cs typeface="Verdana"/>
              <a:sym typeface="Verdana"/>
            </a:endParaRPr>
          </a:p>
          <a:p>
            <a:pPr indent="-342900" lvl="0" marL="342900" marR="0" rtl="0" algn="l">
              <a:lnSpc>
                <a:spcPct val="115000"/>
              </a:lnSpc>
              <a:spcBef>
                <a:spcPts val="0"/>
              </a:spcBef>
              <a:spcAft>
                <a:spcPts val="0"/>
              </a:spcAft>
              <a:buClr>
                <a:schemeClr val="dk1"/>
              </a:buClr>
              <a:buSzPts val="4100"/>
              <a:buFont typeface="Arial"/>
              <a:buChar char="•"/>
            </a:pPr>
            <a:r>
              <a:rPr b="0" i="0" lang="en" sz="1800" u="none" cap="none" strike="noStrike">
                <a:solidFill>
                  <a:schemeClr val="dk1"/>
                </a:solidFill>
                <a:latin typeface="Verdana"/>
                <a:ea typeface="Verdana"/>
                <a:cs typeface="Verdana"/>
                <a:sym typeface="Verdana"/>
              </a:rPr>
              <a:t>As the train moves, you see different parts of the scenery.</a:t>
            </a:r>
            <a:endParaRPr b="0" i="0" sz="1800" u="none" cap="none" strike="noStrike">
              <a:solidFill>
                <a:schemeClr val="dk1"/>
              </a:solidFill>
              <a:latin typeface="Verdana"/>
              <a:ea typeface="Verdana"/>
              <a:cs typeface="Verdana"/>
              <a:sym typeface="Verdana"/>
            </a:endParaRPr>
          </a:p>
          <a:p>
            <a:pPr indent="-342900" lvl="0" marL="342900" marR="0" rtl="0" algn="l">
              <a:lnSpc>
                <a:spcPct val="115000"/>
              </a:lnSpc>
              <a:spcBef>
                <a:spcPts val="0"/>
              </a:spcBef>
              <a:spcAft>
                <a:spcPts val="0"/>
              </a:spcAft>
              <a:buClr>
                <a:schemeClr val="dk1"/>
              </a:buClr>
              <a:buSzPts val="4100"/>
              <a:buFont typeface="Arial"/>
              <a:buChar char="•"/>
            </a:pPr>
            <a:r>
              <a:rPr b="0" i="0" lang="en" sz="1800" u="none" cap="none" strike="noStrike">
                <a:solidFill>
                  <a:schemeClr val="dk1"/>
                </a:solidFill>
                <a:latin typeface="Verdana"/>
                <a:ea typeface="Verdana"/>
                <a:cs typeface="Verdana"/>
                <a:sym typeface="Verdana"/>
              </a:rPr>
              <a:t>In programming, we </a:t>
            </a:r>
            <a:r>
              <a:rPr b="1" i="0" lang="en" sz="1800" u="none" cap="none" strike="noStrike">
                <a:solidFill>
                  <a:schemeClr val="dk1"/>
                </a:solidFill>
                <a:latin typeface="Verdana"/>
                <a:ea typeface="Verdana"/>
                <a:cs typeface="Verdana"/>
                <a:sym typeface="Verdana"/>
              </a:rPr>
              <a:t>slide</a:t>
            </a:r>
            <a:r>
              <a:rPr b="0" i="0" lang="en" sz="1800" u="none" cap="none" strike="noStrike">
                <a:solidFill>
                  <a:schemeClr val="dk1"/>
                </a:solidFill>
                <a:latin typeface="Verdana"/>
                <a:ea typeface="Verdana"/>
                <a:cs typeface="Verdana"/>
                <a:sym typeface="Verdana"/>
              </a:rPr>
              <a:t> through an array or string to process data in chunks.</a:t>
            </a:r>
            <a:endParaRPr b="0" i="0" sz="1800" u="none" cap="none" strike="noStrike">
              <a:solidFill>
                <a:schemeClr val="dk1"/>
              </a:solidFill>
              <a:latin typeface="Verdana"/>
              <a:ea typeface="Verdana"/>
              <a:cs typeface="Verdana"/>
              <a:sym typeface="Verdana"/>
            </a:endParaRPr>
          </a:p>
          <a:p>
            <a:pPr indent="0" lvl="0" marL="457200" marR="0" rtl="0" algn="ctr">
              <a:lnSpc>
                <a:spcPct val="100000"/>
              </a:lnSpc>
              <a:spcBef>
                <a:spcPts val="0"/>
              </a:spcBef>
              <a:spcAft>
                <a:spcPts val="0"/>
              </a:spcAft>
              <a:buClr>
                <a:srgbClr val="000000"/>
              </a:buClr>
              <a:buSzPts val="4100"/>
              <a:buFont typeface="Arial"/>
              <a:buNone/>
            </a:pPr>
            <a:r>
              <a:t/>
            </a:r>
            <a:endParaRPr b="0" i="0" sz="4100" u="none" cap="none" strike="noStrike">
              <a:solidFill>
                <a:schemeClr val="dk1"/>
              </a:solidFill>
              <a:latin typeface="Calibri"/>
              <a:ea typeface="Calibri"/>
              <a:cs typeface="Calibri"/>
              <a:sym typeface="Calibri"/>
            </a:endParaRPr>
          </a:p>
          <a:p>
            <a:pPr indent="0" lvl="0" marL="457200" marR="0" rtl="0" algn="ctr">
              <a:lnSpc>
                <a:spcPct val="100000"/>
              </a:lnSpc>
              <a:spcBef>
                <a:spcPts val="0"/>
              </a:spcBef>
              <a:spcAft>
                <a:spcPts val="0"/>
              </a:spcAft>
              <a:buClr>
                <a:srgbClr val="000000"/>
              </a:buClr>
              <a:buSzPts val="4100"/>
              <a:buFont typeface="Arial"/>
              <a:buNone/>
            </a:pPr>
            <a:r>
              <a:t/>
            </a:r>
            <a:endParaRPr b="0" i="0" sz="4100" u="none" cap="none" strike="noStrike">
              <a:solidFill>
                <a:schemeClr val="dk1"/>
              </a:solidFill>
              <a:latin typeface="Calibri"/>
              <a:ea typeface="Calibri"/>
              <a:cs typeface="Calibri"/>
              <a:sym typeface="Calibri"/>
            </a:endParaRPr>
          </a:p>
        </p:txBody>
      </p:sp>
      <p:sp>
        <p:nvSpPr>
          <p:cNvPr id="225" name="Google Shape;225;p31"/>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10</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30</a:t>
            </a:r>
            <a:endParaRPr b="1" i="0" sz="1800" u="none" cap="none" strike="noStrike">
              <a:solidFill>
                <a:schemeClr val="lt1"/>
              </a:solidFill>
              <a:latin typeface="Arial"/>
              <a:ea typeface="Arial"/>
              <a:cs typeface="Arial"/>
              <a:sym typeface="Arial"/>
            </a:endParaRPr>
          </a:p>
        </p:txBody>
      </p:sp>
      <p:pic>
        <p:nvPicPr>
          <p:cNvPr id="231" name="Google Shape;231;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2" name="Google Shape;232;p32"/>
          <p:cNvSpPr txBox="1"/>
          <p:nvPr/>
        </p:nvSpPr>
        <p:spPr>
          <a:xfrm>
            <a:off x="1990910" y="0"/>
            <a:ext cx="45318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400"/>
              </a:spcBef>
              <a:spcAft>
                <a:spcPts val="0"/>
              </a:spcAft>
              <a:buClr>
                <a:schemeClr val="dk1"/>
              </a:buClr>
              <a:buSzPts val="1100"/>
              <a:buFont typeface="Arial"/>
              <a:buNone/>
            </a:pPr>
            <a:r>
              <a:rPr b="1" i="0" lang="en" sz="2200" u="none" cap="none" strike="noStrike">
                <a:solidFill>
                  <a:srgbClr val="3B41C9"/>
                </a:solidFill>
                <a:latin typeface="Press Start 2P"/>
                <a:ea typeface="Press Start 2P"/>
                <a:cs typeface="Press Start 2P"/>
                <a:sym typeface="Press Start 2P"/>
              </a:rPr>
              <a:t>Problem Statement</a:t>
            </a:r>
            <a:endParaRPr b="1" i="0" sz="2200" u="none" cap="none" strike="noStrike">
              <a:solidFill>
                <a:srgbClr val="3B41C9"/>
              </a:solidFill>
              <a:latin typeface="Press Start 2P"/>
              <a:ea typeface="Press Start 2P"/>
              <a:cs typeface="Press Start 2P"/>
              <a:sym typeface="Press Start 2P"/>
            </a:endParaRPr>
          </a:p>
        </p:txBody>
      </p:sp>
      <p:sp>
        <p:nvSpPr>
          <p:cNvPr id="233" name="Google Shape;233;p32"/>
          <p:cNvSpPr txBox="1"/>
          <p:nvPr/>
        </p:nvSpPr>
        <p:spPr>
          <a:xfrm>
            <a:off x="548028" y="1023327"/>
            <a:ext cx="7164729" cy="4616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Verdana"/>
                <a:ea typeface="Verdana"/>
                <a:cs typeface="Verdana"/>
                <a:sym typeface="Verdana"/>
              </a:rPr>
              <a:t>Find maximum sum of k consecutive elements</a:t>
            </a:r>
            <a:endParaRPr b="1" i="0" sz="1800" u="none" cap="none" strike="noStrike">
              <a:solidFill>
                <a:schemeClr val="dk1"/>
              </a:solidFill>
              <a:latin typeface="Verdana"/>
              <a:ea typeface="Verdana"/>
              <a:cs typeface="Verdana"/>
              <a:sym typeface="Verdana"/>
            </a:endParaRPr>
          </a:p>
        </p:txBody>
      </p:sp>
      <p:graphicFrame>
        <p:nvGraphicFramePr>
          <p:cNvPr id="234" name="Google Shape;234;p32"/>
          <p:cNvGraphicFramePr/>
          <p:nvPr/>
        </p:nvGraphicFramePr>
        <p:xfrm>
          <a:off x="636608" y="1671684"/>
          <a:ext cx="3000000" cy="3000000"/>
        </p:xfrm>
        <a:graphic>
          <a:graphicData uri="http://schemas.openxmlformats.org/drawingml/2006/table">
            <a:tbl>
              <a:tblPr>
                <a:noFill/>
                <a:tableStyleId>{A3729E40-8F4C-4B0A-82B7-B7525361F97F}</a:tableStyleId>
              </a:tblPr>
              <a:tblGrid>
                <a:gridCol w="711850"/>
                <a:gridCol w="711850"/>
                <a:gridCol w="773325"/>
                <a:gridCol w="650375"/>
                <a:gridCol w="711850"/>
                <a:gridCol w="711850"/>
                <a:gridCol w="711850"/>
                <a:gridCol w="711850"/>
              </a:tblGrid>
              <a:tr h="670275">
                <a:tc>
                  <a:txBody>
                    <a:bodyPr/>
                    <a:lstStyle/>
                    <a:p>
                      <a:pPr indent="0" lvl="0" marL="0" marR="0" rtl="0" algn="ctr">
                        <a:lnSpc>
                          <a:spcPct val="100000"/>
                        </a:lnSpc>
                        <a:spcBef>
                          <a:spcPts val="0"/>
                        </a:spcBef>
                        <a:spcAft>
                          <a:spcPts val="0"/>
                        </a:spcAft>
                        <a:buClr>
                          <a:srgbClr val="000000"/>
                        </a:buClr>
                        <a:buSzPts val="3400"/>
                        <a:buFont typeface="Arial"/>
                        <a:buNone/>
                      </a:pPr>
                      <a:r>
                        <a:rPr lang="en" sz="3400" u="none" cap="none" strike="noStrike"/>
                        <a:t>1</a:t>
                      </a:r>
                      <a:endParaRPr sz="3400" u="none" cap="none" strike="noStrike"/>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400"/>
                        <a:buFont typeface="Arial"/>
                        <a:buNone/>
                      </a:pPr>
                      <a:r>
                        <a:rPr lang="en" sz="3400" u="none" cap="none" strike="noStrike"/>
                        <a:t>15</a:t>
                      </a:r>
                      <a:endParaRPr sz="3400" u="none" cap="none" strike="noStrike"/>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400"/>
                        <a:buFont typeface="Arial"/>
                        <a:buNone/>
                      </a:pPr>
                      <a:r>
                        <a:rPr lang="en" sz="3400" u="none" cap="none" strike="noStrike"/>
                        <a:t>-3</a:t>
                      </a:r>
                      <a:endParaRPr sz="3400" u="none" cap="none" strike="noStrike"/>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400"/>
                        <a:buFont typeface="Arial"/>
                        <a:buNone/>
                      </a:pPr>
                      <a:r>
                        <a:rPr lang="en" sz="3400" u="none" cap="none" strike="noStrike"/>
                        <a:t>7</a:t>
                      </a:r>
                      <a:endParaRPr sz="3400" u="none" cap="none" strike="noStrike"/>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400"/>
                        <a:buFont typeface="Arial"/>
                        <a:buNone/>
                      </a:pPr>
                      <a:r>
                        <a:rPr lang="en" sz="3400" u="none" cap="none" strike="noStrike"/>
                        <a:t>9</a:t>
                      </a:r>
                      <a:endParaRPr sz="3400" u="none" cap="none" strike="noStrike"/>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400"/>
                        <a:buFont typeface="Arial"/>
                        <a:buNone/>
                      </a:pPr>
                      <a:r>
                        <a:rPr lang="en" sz="3400" u="none" cap="none" strike="noStrike"/>
                        <a:t>-5</a:t>
                      </a:r>
                      <a:endParaRPr sz="3400" u="none" cap="none" strike="noStrike"/>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400"/>
                        <a:buFont typeface="Arial"/>
                        <a:buNone/>
                      </a:pPr>
                      <a:r>
                        <a:rPr lang="en" sz="3400" u="none" cap="none" strike="noStrike"/>
                        <a:t>10</a:t>
                      </a:r>
                      <a:endParaRPr sz="3400" u="none" cap="none" strike="noStrike"/>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400"/>
                        <a:buFont typeface="Arial"/>
                        <a:buNone/>
                      </a:pPr>
                      <a:r>
                        <a:rPr lang="en" sz="3400" u="none" cap="none" strike="noStrike"/>
                        <a:t>12</a:t>
                      </a:r>
                      <a:endParaRPr sz="3400" u="none" cap="none" strike="noStrike"/>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pic>
        <p:nvPicPr>
          <p:cNvPr id="235" name="Google Shape;235;p32"/>
          <p:cNvPicPr preferRelativeResize="0"/>
          <p:nvPr/>
        </p:nvPicPr>
        <p:blipFill rotWithShape="1">
          <a:blip r:embed="rId4">
            <a:alphaModFix/>
          </a:blip>
          <a:srcRect b="0" l="0" r="0" t="0"/>
          <a:stretch/>
        </p:blipFill>
        <p:spPr>
          <a:xfrm>
            <a:off x="5544273" y="2571750"/>
            <a:ext cx="3051699" cy="1424349"/>
          </a:xfrm>
          <a:prstGeom prst="rect">
            <a:avLst/>
          </a:prstGeom>
          <a:noFill/>
          <a:ln>
            <a:noFill/>
          </a:ln>
        </p:spPr>
      </p:pic>
      <p:sp>
        <p:nvSpPr>
          <p:cNvPr id="236" name="Google Shape;236;p32"/>
          <p:cNvSpPr txBox="1"/>
          <p:nvPr/>
        </p:nvSpPr>
        <p:spPr>
          <a:xfrm>
            <a:off x="548028" y="2684140"/>
            <a:ext cx="1976710" cy="4616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Verdana"/>
                <a:ea typeface="Verdana"/>
                <a:cs typeface="Verdana"/>
                <a:sym typeface="Verdana"/>
              </a:rPr>
              <a:t>K=3</a:t>
            </a:r>
            <a:endParaRPr b="1" i="0" sz="1800" u="none" cap="none" strike="noStrike">
              <a:solidFill>
                <a:schemeClr val="dk1"/>
              </a:solidFill>
              <a:latin typeface="Verdana"/>
              <a:ea typeface="Verdana"/>
              <a:cs typeface="Verdana"/>
              <a:sym typeface="Verdana"/>
            </a:endParaRPr>
          </a:p>
        </p:txBody>
      </p:sp>
      <p:sp>
        <p:nvSpPr>
          <p:cNvPr id="237" name="Google Shape;237;p32"/>
          <p:cNvSpPr txBox="1"/>
          <p:nvPr/>
        </p:nvSpPr>
        <p:spPr>
          <a:xfrm>
            <a:off x="7594077" y="4338949"/>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11</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3" name="Google Shape;243;p34"/>
          <p:cNvSpPr/>
          <p:nvPr/>
        </p:nvSpPr>
        <p:spPr>
          <a:xfrm>
            <a:off x="8426840" y="456797"/>
            <a:ext cx="115107" cy="115107"/>
          </a:xfrm>
          <a:custGeom>
            <a:rect b="b" l="l" r="r" t="t"/>
            <a:pathLst>
              <a:path extrusionOk="0" h="230213" w="230213">
                <a:moveTo>
                  <a:pt x="0" y="0"/>
                </a:moveTo>
                <a:lnTo>
                  <a:pt x="230213" y="0"/>
                </a:lnTo>
                <a:lnTo>
                  <a:pt x="230213" y="230213"/>
                </a:lnTo>
                <a:lnTo>
                  <a:pt x="0" y="230213"/>
                </a:lnTo>
                <a:lnTo>
                  <a:pt x="0" y="0"/>
                </a:lnTo>
                <a:close/>
              </a:path>
            </a:pathLst>
          </a:custGeom>
          <a:blipFill rotWithShape="1">
            <a:blip r:embed="rId4">
              <a:alphaModFix/>
            </a:blip>
            <a:stretch>
              <a:fillRect b="0" l="0" r="0" t="0"/>
            </a:stretch>
          </a:blipFill>
          <a:ln>
            <a:noFill/>
          </a:ln>
        </p:spPr>
      </p:sp>
      <p:sp>
        <p:nvSpPr>
          <p:cNvPr id="244" name="Google Shape;244;p34"/>
          <p:cNvSpPr txBox="1"/>
          <p:nvPr/>
        </p:nvSpPr>
        <p:spPr>
          <a:xfrm>
            <a:off x="7357999"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245" name="Google Shape;245;p34"/>
          <p:cNvSpPr/>
          <p:nvPr/>
        </p:nvSpPr>
        <p:spPr>
          <a:xfrm rot="10800000">
            <a:off x="8238048" y="4578925"/>
            <a:ext cx="61023" cy="100450"/>
          </a:xfrm>
          <a:custGeom>
            <a:rect b="b" l="l" r="r" t="t"/>
            <a:pathLst>
              <a:path extrusionOk="0" h="200900" w="122046">
                <a:moveTo>
                  <a:pt x="0" y="0"/>
                </a:moveTo>
                <a:lnTo>
                  <a:pt x="122046" y="0"/>
                </a:lnTo>
                <a:lnTo>
                  <a:pt x="122046" y="200900"/>
                </a:lnTo>
                <a:lnTo>
                  <a:pt x="0" y="200900"/>
                </a:lnTo>
                <a:lnTo>
                  <a:pt x="0" y="0"/>
                </a:lnTo>
                <a:close/>
              </a:path>
            </a:pathLst>
          </a:custGeom>
          <a:blipFill rotWithShape="1">
            <a:blip r:embed="rId5">
              <a:alphaModFix/>
            </a:blip>
            <a:stretch>
              <a:fillRect b="0" l="0" r="0" t="0"/>
            </a:stretch>
          </a:blipFill>
          <a:ln>
            <a:noFill/>
          </a:ln>
        </p:spPr>
      </p:sp>
      <p:sp>
        <p:nvSpPr>
          <p:cNvPr id="246" name="Google Shape;246;p34"/>
          <p:cNvSpPr txBox="1"/>
          <p:nvPr/>
        </p:nvSpPr>
        <p:spPr>
          <a:xfrm>
            <a:off x="2978400" y="1267025"/>
            <a:ext cx="6165600" cy="19395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en" sz="6000" u="none" cap="none" strike="noStrike">
                <a:solidFill>
                  <a:srgbClr val="3B41C9"/>
                </a:solidFill>
                <a:latin typeface="Press Start 2P"/>
                <a:ea typeface="Press Start 2P"/>
                <a:cs typeface="Press Start 2P"/>
                <a:sym typeface="Press Start 2P"/>
              </a:rPr>
              <a:t>Brute</a:t>
            </a:r>
            <a:endParaRPr b="1" i="0" sz="6000" u="none" cap="none" strike="noStrike">
              <a:solidFill>
                <a:srgbClr val="3B41C9"/>
              </a:solidFill>
              <a:latin typeface="Press Start 2P"/>
              <a:ea typeface="Press Start 2P"/>
              <a:cs typeface="Press Start 2P"/>
              <a:sym typeface="Press Start 2P"/>
            </a:endParaRPr>
          </a:p>
          <a:p>
            <a:pPr indent="457200" lvl="0" marL="914400" marR="0" rtl="0" algn="l">
              <a:lnSpc>
                <a:spcPct val="100000"/>
              </a:lnSpc>
              <a:spcBef>
                <a:spcPts val="0"/>
              </a:spcBef>
              <a:spcAft>
                <a:spcPts val="0"/>
              </a:spcAft>
              <a:buClr>
                <a:srgbClr val="000000"/>
              </a:buClr>
              <a:buSzPts val="6000"/>
              <a:buFont typeface="Arial"/>
              <a:buNone/>
            </a:pPr>
            <a:r>
              <a:rPr b="1" i="0" lang="en" sz="6000" u="none" cap="none" strike="noStrike">
                <a:solidFill>
                  <a:srgbClr val="3B41C9"/>
                </a:solidFill>
                <a:latin typeface="Press Start 2P"/>
                <a:ea typeface="Press Start 2P"/>
                <a:cs typeface="Press Start 2P"/>
                <a:sym typeface="Press Start 2P"/>
              </a:rPr>
              <a:t>force        </a:t>
            </a:r>
            <a:r>
              <a:rPr b="0" i="0" lang="en" sz="6000" u="none" cap="none" strike="noStrike">
                <a:solidFill>
                  <a:srgbClr val="3B41C9"/>
                </a:solidFill>
                <a:latin typeface="Press Start 2P"/>
                <a:ea typeface="Press Start 2P"/>
                <a:cs typeface="Press Start 2P"/>
                <a:sym typeface="Press Start 2P"/>
              </a:rPr>
              <a:t> </a:t>
            </a:r>
            <a:endParaRPr b="0" i="0" sz="6000" u="none" cap="none" strike="noStrike">
              <a:solidFill>
                <a:srgbClr val="3B41C9"/>
              </a:solidFill>
              <a:latin typeface="Press Start 2P"/>
              <a:ea typeface="Press Start 2P"/>
              <a:cs typeface="Press Start 2P"/>
              <a:sym typeface="Press Start 2P"/>
            </a:endParaRPr>
          </a:p>
        </p:txBody>
      </p:sp>
      <p:sp>
        <p:nvSpPr>
          <p:cNvPr id="247" name="Google Shape;247;p34"/>
          <p:cNvSpPr txBox="1"/>
          <p:nvPr/>
        </p:nvSpPr>
        <p:spPr>
          <a:xfrm>
            <a:off x="4060279" y="3155803"/>
            <a:ext cx="3735300" cy="3849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Calibri"/>
                <a:ea typeface="Calibri"/>
                <a:cs typeface="Calibri"/>
                <a:sym typeface="Calibri"/>
              </a:rPr>
              <a:t>(Nested loops Approach)</a:t>
            </a:r>
            <a:endParaRPr b="0" i="0" sz="1900" u="none" cap="none" strike="noStrike">
              <a:solidFill>
                <a:schemeClr val="dk1"/>
              </a:solidFill>
              <a:latin typeface="Calibri"/>
              <a:ea typeface="Calibri"/>
              <a:cs typeface="Calibri"/>
              <a:sym typeface="Calibri"/>
            </a:endParaRPr>
          </a:p>
        </p:txBody>
      </p:sp>
      <p:sp>
        <p:nvSpPr>
          <p:cNvPr id="248" name="Google Shape;248;p34"/>
          <p:cNvSpPr txBox="1"/>
          <p:nvPr/>
        </p:nvSpPr>
        <p:spPr>
          <a:xfrm>
            <a:off x="80275" y="4745900"/>
            <a:ext cx="36576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#INCLUDE</a:t>
            </a:r>
            <a:r>
              <a:rPr b="0" i="0" lang="en" sz="1600" u="none" cap="none" strike="noStrike">
                <a:solidFill>
                  <a:srgbClr val="F2BE40"/>
                </a:solidFill>
                <a:latin typeface="Calibri"/>
                <a:ea typeface="Calibri"/>
                <a:cs typeface="Calibri"/>
                <a:sym typeface="Calibri"/>
              </a:rPr>
              <a:t>4.0</a:t>
            </a:r>
            <a:endParaRPr b="0" i="0" sz="1600" u="none" cap="none" strike="noStrike">
              <a:solidFill>
                <a:srgbClr val="F2BE40"/>
              </a:solidFill>
              <a:latin typeface="Calibri"/>
              <a:ea typeface="Calibri"/>
              <a:cs typeface="Calibri"/>
              <a:sym typeface="Calibri"/>
            </a:endParaRPr>
          </a:p>
        </p:txBody>
      </p:sp>
      <p:sp>
        <p:nvSpPr>
          <p:cNvPr id="249" name="Google Shape;249;p34"/>
          <p:cNvSpPr/>
          <p:nvPr/>
        </p:nvSpPr>
        <p:spPr>
          <a:xfrm>
            <a:off x="3526944" y="4809709"/>
            <a:ext cx="210933" cy="210933"/>
          </a:xfrm>
          <a:custGeom>
            <a:rect b="b" l="l" r="r" t="t"/>
            <a:pathLst>
              <a:path extrusionOk="0" h="421865" w="421865">
                <a:moveTo>
                  <a:pt x="0" y="0"/>
                </a:moveTo>
                <a:lnTo>
                  <a:pt x="421865" y="0"/>
                </a:lnTo>
                <a:lnTo>
                  <a:pt x="421865" y="421865"/>
                </a:lnTo>
                <a:lnTo>
                  <a:pt x="0" y="421865"/>
                </a:lnTo>
                <a:lnTo>
                  <a:pt x="0" y="0"/>
                </a:lnTo>
                <a:close/>
              </a:path>
            </a:pathLst>
          </a:custGeom>
          <a:blipFill rotWithShape="1">
            <a:blip r:embed="rId6">
              <a:alphaModFix/>
            </a:blip>
            <a:stretch>
              <a:fillRect b="0" l="0" r="0" t="0"/>
            </a:stretch>
          </a:blipFill>
          <a:ln>
            <a:noFill/>
          </a:ln>
        </p:spPr>
      </p:sp>
      <p:pic>
        <p:nvPicPr>
          <p:cNvPr id="250" name="Google Shape;250;p34"/>
          <p:cNvPicPr preferRelativeResize="0"/>
          <p:nvPr/>
        </p:nvPicPr>
        <p:blipFill rotWithShape="1">
          <a:blip r:embed="rId7">
            <a:alphaModFix/>
          </a:blip>
          <a:srcRect b="0" l="0" r="0" t="0"/>
          <a:stretch/>
        </p:blipFill>
        <p:spPr>
          <a:xfrm>
            <a:off x="1339621" y="1569803"/>
            <a:ext cx="1729950" cy="2057400"/>
          </a:xfrm>
          <a:prstGeom prst="ellipse">
            <a:avLst/>
          </a:prstGeom>
          <a:noFill/>
          <a:ln cap="flat" cmpd="sng" w="9525">
            <a:solidFill>
              <a:schemeClr val="accent1"/>
            </a:solidFill>
            <a:prstDash val="solid"/>
            <a:round/>
            <a:headEnd len="sm" w="sm" type="none"/>
            <a:tailEnd len="sm" w="sm" type="none"/>
          </a:ln>
        </p:spPr>
      </p:pic>
      <p:sp>
        <p:nvSpPr>
          <p:cNvPr id="251" name="Google Shape;251;p34"/>
          <p:cNvSpPr txBox="1"/>
          <p:nvPr/>
        </p:nvSpPr>
        <p:spPr>
          <a:xfrm>
            <a:off x="7594077" y="4338949"/>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12</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7" name="Google Shape;257;p35"/>
          <p:cNvSpPr/>
          <p:nvPr/>
        </p:nvSpPr>
        <p:spPr>
          <a:xfrm>
            <a:off x="8426840" y="459422"/>
            <a:ext cx="115107" cy="115107"/>
          </a:xfrm>
          <a:custGeom>
            <a:rect b="b" l="l" r="r" t="t"/>
            <a:pathLst>
              <a:path extrusionOk="0" h="230213" w="230213">
                <a:moveTo>
                  <a:pt x="0" y="0"/>
                </a:moveTo>
                <a:lnTo>
                  <a:pt x="230213" y="0"/>
                </a:lnTo>
                <a:lnTo>
                  <a:pt x="230213" y="230213"/>
                </a:lnTo>
                <a:lnTo>
                  <a:pt x="0" y="230213"/>
                </a:lnTo>
                <a:lnTo>
                  <a:pt x="0" y="0"/>
                </a:lnTo>
                <a:close/>
              </a:path>
            </a:pathLst>
          </a:custGeom>
          <a:blipFill rotWithShape="1">
            <a:blip r:embed="rId4">
              <a:alphaModFix/>
            </a:blip>
            <a:stretch>
              <a:fillRect b="0" l="0" r="0" t="0"/>
            </a:stretch>
          </a:blipFill>
          <a:ln>
            <a:noFill/>
          </a:ln>
        </p:spPr>
      </p:sp>
      <p:sp>
        <p:nvSpPr>
          <p:cNvPr id="258" name="Google Shape;258;p35"/>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259" name="Google Shape;259;p35"/>
          <p:cNvSpPr/>
          <p:nvPr/>
        </p:nvSpPr>
        <p:spPr>
          <a:xfrm rot="10800000">
            <a:off x="8442371" y="4578925"/>
            <a:ext cx="61023" cy="100450"/>
          </a:xfrm>
          <a:custGeom>
            <a:rect b="b" l="l" r="r" t="t"/>
            <a:pathLst>
              <a:path extrusionOk="0" h="200900" w="122046">
                <a:moveTo>
                  <a:pt x="0" y="0"/>
                </a:moveTo>
                <a:lnTo>
                  <a:pt x="122047" y="0"/>
                </a:lnTo>
                <a:lnTo>
                  <a:pt x="122047" y="200900"/>
                </a:lnTo>
                <a:lnTo>
                  <a:pt x="0" y="200900"/>
                </a:lnTo>
                <a:lnTo>
                  <a:pt x="0" y="0"/>
                </a:lnTo>
                <a:close/>
              </a:path>
            </a:pathLst>
          </a:custGeom>
          <a:blipFill rotWithShape="1">
            <a:blip r:embed="rId5">
              <a:alphaModFix/>
            </a:blip>
            <a:stretch>
              <a:fillRect b="0" l="0" r="0" t="0"/>
            </a:stretch>
          </a:blipFill>
          <a:ln>
            <a:noFill/>
          </a:ln>
        </p:spPr>
      </p:sp>
      <p:sp>
        <p:nvSpPr>
          <p:cNvPr id="260" name="Google Shape;260;p35"/>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61" name="Google Shape;261;p35"/>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262" name="Google Shape;262;p35"/>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263" name="Google Shape;263;p35"/>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64" name="Google Shape;264;p35"/>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65" name="Google Shape;265;p35"/>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66" name="Google Shape;266;p35"/>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67" name="Google Shape;267;p35"/>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268" name="Google Shape;268;p35"/>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69" name="Google Shape;269;p35"/>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70" name="Google Shape;270;p35"/>
          <p:cNvSpPr txBox="1"/>
          <p:nvPr/>
        </p:nvSpPr>
        <p:spPr>
          <a:xfrm>
            <a:off x="80275" y="4745900"/>
            <a:ext cx="36576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#INCLUDE</a:t>
            </a:r>
            <a:r>
              <a:rPr b="0" i="0" lang="en" sz="1600" u="none" cap="none" strike="noStrike">
                <a:solidFill>
                  <a:srgbClr val="F2BE40"/>
                </a:solidFill>
                <a:latin typeface="Calibri"/>
                <a:ea typeface="Calibri"/>
                <a:cs typeface="Calibri"/>
                <a:sym typeface="Calibri"/>
              </a:rPr>
              <a:t>4.0</a:t>
            </a:r>
            <a:endParaRPr b="0" i="0" sz="1600" u="none" cap="none" strike="noStrike">
              <a:solidFill>
                <a:srgbClr val="F2BE40"/>
              </a:solidFill>
              <a:latin typeface="Calibri"/>
              <a:ea typeface="Calibri"/>
              <a:cs typeface="Calibri"/>
              <a:sym typeface="Calibri"/>
            </a:endParaRPr>
          </a:p>
        </p:txBody>
      </p:sp>
      <p:graphicFrame>
        <p:nvGraphicFramePr>
          <p:cNvPr id="271" name="Google Shape;271;p35"/>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-3</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7</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9</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-5</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272" name="Google Shape;272;p35"/>
          <p:cNvSpPr txBox="1"/>
          <p:nvPr/>
        </p:nvSpPr>
        <p:spPr>
          <a:xfrm>
            <a:off x="3017782"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 + 15 + (-3) = 13</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13</a:t>
            </a:r>
            <a:endParaRPr b="1" i="0" sz="1600" u="none" cap="none" strike="noStrike">
              <a:solidFill>
                <a:schemeClr val="dk1"/>
              </a:solidFill>
              <a:latin typeface="Calibri"/>
              <a:ea typeface="Calibri"/>
              <a:cs typeface="Calibri"/>
              <a:sym typeface="Calibri"/>
            </a:endParaRPr>
          </a:p>
        </p:txBody>
      </p:sp>
      <p:sp>
        <p:nvSpPr>
          <p:cNvPr id="273" name="Google Shape;273;p35"/>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13</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9" name="Google Shape;279;p36"/>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280" name="Google Shape;280;p36"/>
          <p:cNvSpPr/>
          <p:nvPr/>
        </p:nvSpPr>
        <p:spPr>
          <a:xfrm rot="10800000">
            <a:off x="8442371" y="4578925"/>
            <a:ext cx="61023" cy="100450"/>
          </a:xfrm>
          <a:custGeom>
            <a:rect b="b" l="l" r="r" t="t"/>
            <a:pathLst>
              <a:path extrusionOk="0" h="200900" w="122046">
                <a:moveTo>
                  <a:pt x="0" y="0"/>
                </a:moveTo>
                <a:lnTo>
                  <a:pt x="122047" y="0"/>
                </a:lnTo>
                <a:lnTo>
                  <a:pt x="122047" y="200900"/>
                </a:lnTo>
                <a:lnTo>
                  <a:pt x="0" y="200900"/>
                </a:lnTo>
                <a:lnTo>
                  <a:pt x="0" y="0"/>
                </a:lnTo>
                <a:close/>
              </a:path>
            </a:pathLst>
          </a:custGeom>
          <a:blipFill rotWithShape="1">
            <a:blip r:embed="rId4">
              <a:alphaModFix/>
            </a:blip>
            <a:stretch>
              <a:fillRect b="0" l="0" r="0" t="0"/>
            </a:stretch>
          </a:blipFill>
          <a:ln>
            <a:noFill/>
          </a:ln>
        </p:spPr>
      </p:sp>
      <p:sp>
        <p:nvSpPr>
          <p:cNvPr id="281" name="Google Shape;281;p36"/>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82" name="Google Shape;282;p36"/>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283" name="Google Shape;283;p36"/>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284" name="Google Shape;284;p36"/>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85" name="Google Shape;285;p36"/>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86" name="Google Shape;286;p36"/>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87" name="Google Shape;287;p36"/>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88" name="Google Shape;288;p36"/>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289" name="Google Shape;289;p36"/>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90" name="Google Shape;290;p36"/>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91" name="Google Shape;291;p36"/>
          <p:cNvSpPr txBox="1"/>
          <p:nvPr/>
        </p:nvSpPr>
        <p:spPr>
          <a:xfrm>
            <a:off x="80275" y="4745900"/>
            <a:ext cx="36576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#INCLUDE</a:t>
            </a:r>
            <a:r>
              <a:rPr b="0" i="0" lang="en" sz="1600" u="none" cap="none" strike="noStrike">
                <a:solidFill>
                  <a:srgbClr val="F2BE40"/>
                </a:solidFill>
                <a:latin typeface="Calibri"/>
                <a:ea typeface="Calibri"/>
                <a:cs typeface="Calibri"/>
                <a:sym typeface="Calibri"/>
              </a:rPr>
              <a:t>4.0</a:t>
            </a:r>
            <a:endParaRPr b="0" i="0" sz="1600" u="none" cap="none" strike="noStrike">
              <a:solidFill>
                <a:srgbClr val="F2BE40"/>
              </a:solidFill>
              <a:latin typeface="Calibri"/>
              <a:ea typeface="Calibri"/>
              <a:cs typeface="Calibri"/>
              <a:sym typeface="Calibri"/>
            </a:endParaRPr>
          </a:p>
        </p:txBody>
      </p:sp>
      <p:graphicFrame>
        <p:nvGraphicFramePr>
          <p:cNvPr id="292" name="Google Shape;292;p36"/>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-3</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7</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9</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-5</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graphicFrame>
        <p:nvGraphicFramePr>
          <p:cNvPr id="293" name="Google Shape;293;p36"/>
          <p:cNvGraphicFramePr/>
          <p:nvPr/>
        </p:nvGraphicFramePr>
        <p:xfrm>
          <a:off x="1474363" y="2883732"/>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-3</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7</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9</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-5</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294" name="Google Shape;294;p36"/>
          <p:cNvSpPr txBox="1"/>
          <p:nvPr/>
        </p:nvSpPr>
        <p:spPr>
          <a:xfrm>
            <a:off x="3017782"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 + 15 + (-3) = 13</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13</a:t>
            </a:r>
            <a:endParaRPr b="1" i="0" sz="1600" u="none" cap="none" strike="noStrike">
              <a:solidFill>
                <a:schemeClr val="dk1"/>
              </a:solidFill>
              <a:latin typeface="Calibri"/>
              <a:ea typeface="Calibri"/>
              <a:cs typeface="Calibri"/>
              <a:sym typeface="Calibri"/>
            </a:endParaRPr>
          </a:p>
        </p:txBody>
      </p:sp>
      <p:sp>
        <p:nvSpPr>
          <p:cNvPr id="295" name="Google Shape;295;p36"/>
          <p:cNvSpPr txBox="1"/>
          <p:nvPr/>
        </p:nvSpPr>
        <p:spPr>
          <a:xfrm>
            <a:off x="3746738" y="3944800"/>
            <a:ext cx="2423250" cy="567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15 + (-3) + 7 = 19</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96" name="Google Shape;296;p36"/>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14</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2" name="Google Shape;302;p37"/>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303" name="Google Shape;303;p37"/>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04" name="Google Shape;304;p37"/>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305" name="Google Shape;305;p37"/>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306" name="Google Shape;306;p37"/>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07" name="Google Shape;307;p37"/>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08" name="Google Shape;308;p37"/>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09" name="Google Shape;309;p37"/>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10" name="Google Shape;310;p37"/>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311" name="Google Shape;311;p37"/>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12" name="Google Shape;312;p37"/>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aphicFrame>
        <p:nvGraphicFramePr>
          <p:cNvPr id="313" name="Google Shape;313;p37"/>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15</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-3</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7</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9</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-5</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314" name="Google Shape;314;p37"/>
          <p:cNvSpPr txBox="1"/>
          <p:nvPr/>
        </p:nvSpPr>
        <p:spPr>
          <a:xfrm>
            <a:off x="2912307"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(-3) + 7 + 9 = 13</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p:txBody>
      </p:sp>
      <p:sp>
        <p:nvSpPr>
          <p:cNvPr id="315" name="Google Shape;315;p37"/>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15</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4"/>
          <p:cNvPicPr preferRelativeResize="0"/>
          <p:nvPr/>
        </p:nvPicPr>
        <p:blipFill rotWithShape="1">
          <a:blip r:embed="rId3">
            <a:alphaModFix/>
          </a:blip>
          <a:srcRect b="0" l="0" r="0" t="0"/>
          <a:stretch/>
        </p:blipFill>
        <p:spPr>
          <a:xfrm>
            <a:off x="0" y="316"/>
            <a:ext cx="9143860" cy="5143184"/>
          </a:xfrm>
          <a:prstGeom prst="rect">
            <a:avLst/>
          </a:prstGeom>
          <a:noFill/>
          <a:ln>
            <a:noFill/>
          </a:ln>
        </p:spPr>
      </p:pic>
      <p:sp>
        <p:nvSpPr>
          <p:cNvPr id="107" name="Google Shape;107;p4"/>
          <p:cNvSpPr txBox="1"/>
          <p:nvPr/>
        </p:nvSpPr>
        <p:spPr>
          <a:xfrm>
            <a:off x="2714250" y="1987575"/>
            <a:ext cx="3715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200"/>
              <a:buFont typeface="Arial"/>
              <a:buNone/>
            </a:pPr>
            <a:r>
              <a:rPr b="0" i="0" lang="en" sz="3000" u="none" cap="none" strike="noStrike">
                <a:solidFill>
                  <a:schemeClr val="lt1"/>
                </a:solidFill>
                <a:latin typeface="Press Start 2P"/>
                <a:ea typeface="Press Start 2P"/>
                <a:cs typeface="Press Start 2P"/>
                <a:sym typeface="Press Start 2P"/>
              </a:rPr>
              <a:t>SORTING</a:t>
            </a:r>
            <a:endParaRPr b="0" i="0" sz="3000" u="none" cap="none" strike="noStrike">
              <a:solidFill>
                <a:schemeClr val="lt1"/>
              </a:solidFill>
              <a:latin typeface="Press Start 2P"/>
              <a:ea typeface="Press Start 2P"/>
              <a:cs typeface="Press Start 2P"/>
              <a:sym typeface="Press Start 2P"/>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21" name="Google Shape;321;p38"/>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322" name="Google Shape;322;p38"/>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23" name="Google Shape;323;p38"/>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324" name="Google Shape;324;p38"/>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325" name="Google Shape;325;p38"/>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26" name="Google Shape;326;p38"/>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27" name="Google Shape;327;p38"/>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28" name="Google Shape;328;p38"/>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29" name="Google Shape;329;p38"/>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330" name="Google Shape;330;p38"/>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31" name="Google Shape;331;p38"/>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aphicFrame>
        <p:nvGraphicFramePr>
          <p:cNvPr id="332" name="Google Shape;332;p38"/>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15</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-3</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7</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9</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-5</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graphicFrame>
        <p:nvGraphicFramePr>
          <p:cNvPr id="333" name="Google Shape;333;p38"/>
          <p:cNvGraphicFramePr/>
          <p:nvPr/>
        </p:nvGraphicFramePr>
        <p:xfrm>
          <a:off x="1474363" y="2883725"/>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15</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-3</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7</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9</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334" name="Google Shape;334;p38"/>
          <p:cNvSpPr txBox="1"/>
          <p:nvPr/>
        </p:nvSpPr>
        <p:spPr>
          <a:xfrm>
            <a:off x="2912307"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(-3) + 7 + 9 = 13</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p:txBody>
      </p:sp>
      <p:sp>
        <p:nvSpPr>
          <p:cNvPr id="335" name="Google Shape;335;p38"/>
          <p:cNvSpPr txBox="1"/>
          <p:nvPr/>
        </p:nvSpPr>
        <p:spPr>
          <a:xfrm>
            <a:off x="3824044" y="3944800"/>
            <a:ext cx="2423250" cy="567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7 + 9 + (-5) = 11</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36" name="Google Shape;336;p38"/>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16</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42" name="Google Shape;342;p39"/>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343" name="Google Shape;343;p39"/>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44" name="Google Shape;344;p39"/>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345" name="Google Shape;345;p39"/>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346" name="Google Shape;346;p39"/>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47" name="Google Shape;347;p39"/>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48" name="Google Shape;348;p39"/>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49" name="Google Shape;349;p39"/>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50" name="Google Shape;350;p39"/>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351" name="Google Shape;351;p39"/>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52" name="Google Shape;352;p39"/>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aphicFrame>
        <p:nvGraphicFramePr>
          <p:cNvPr id="353" name="Google Shape;353;p39"/>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15</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-3</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7</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9</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10</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354" name="Google Shape;354;p39"/>
          <p:cNvSpPr txBox="1"/>
          <p:nvPr/>
        </p:nvSpPr>
        <p:spPr>
          <a:xfrm>
            <a:off x="2912307"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9 + (-5) + 10 = 14</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p:txBody>
      </p:sp>
      <p:sp>
        <p:nvSpPr>
          <p:cNvPr id="355" name="Google Shape;355;p39"/>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17</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61" name="Google Shape;361;p40"/>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362" name="Google Shape;362;p40"/>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63" name="Google Shape;363;p40"/>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364" name="Google Shape;364;p40"/>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365" name="Google Shape;365;p40"/>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66" name="Google Shape;366;p40"/>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67" name="Google Shape;367;p40"/>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68" name="Google Shape;368;p40"/>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69" name="Google Shape;369;p40"/>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370" name="Google Shape;370;p40"/>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71" name="Google Shape;371;p40"/>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aphicFrame>
        <p:nvGraphicFramePr>
          <p:cNvPr id="372" name="Google Shape;372;p40"/>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15</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-3</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7</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9</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10</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graphicFrame>
        <p:nvGraphicFramePr>
          <p:cNvPr id="373" name="Google Shape;373;p40"/>
          <p:cNvGraphicFramePr/>
          <p:nvPr/>
        </p:nvGraphicFramePr>
        <p:xfrm>
          <a:off x="1474363" y="2883732"/>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15</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-3</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7</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9</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10</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12</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r>
            </a:tbl>
          </a:graphicData>
        </a:graphic>
      </p:graphicFrame>
      <p:sp>
        <p:nvSpPr>
          <p:cNvPr id="374" name="Google Shape;374;p40"/>
          <p:cNvSpPr txBox="1"/>
          <p:nvPr/>
        </p:nvSpPr>
        <p:spPr>
          <a:xfrm>
            <a:off x="2912307"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9 + (-5) + 10 = 14</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p:txBody>
      </p:sp>
      <p:sp>
        <p:nvSpPr>
          <p:cNvPr id="375" name="Google Shape;375;p40"/>
          <p:cNvSpPr txBox="1"/>
          <p:nvPr/>
        </p:nvSpPr>
        <p:spPr>
          <a:xfrm>
            <a:off x="3746738" y="3944800"/>
            <a:ext cx="2423250" cy="567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(-5) + 10 +12 = 17</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76" name="Google Shape;376;p40"/>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18</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2" name="Google Shape;382;p41"/>
          <p:cNvSpPr txBox="1"/>
          <p:nvPr/>
        </p:nvSpPr>
        <p:spPr>
          <a:xfrm>
            <a:off x="7357999"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383" name="Google Shape;383;p41"/>
          <p:cNvSpPr txBox="1"/>
          <p:nvPr/>
        </p:nvSpPr>
        <p:spPr>
          <a:xfrm>
            <a:off x="3674975" y="1373675"/>
            <a:ext cx="4094400" cy="83098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84" name="Google Shape;384;p41"/>
          <p:cNvSpPr txBox="1"/>
          <p:nvPr/>
        </p:nvSpPr>
        <p:spPr>
          <a:xfrm>
            <a:off x="3050655" y="192124"/>
            <a:ext cx="4094400" cy="3849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Press Start 2P"/>
                <a:ea typeface="Press Start 2P"/>
                <a:cs typeface="Press Start 2P"/>
                <a:sym typeface="Press Start 2P"/>
              </a:rPr>
              <a:t>Code snippet</a:t>
            </a:r>
            <a:endParaRPr b="1" i="0" sz="1900" u="none" cap="none" strike="noStrike">
              <a:solidFill>
                <a:schemeClr val="dk1"/>
              </a:solidFill>
              <a:latin typeface="Press Start 2P"/>
              <a:ea typeface="Press Start 2P"/>
              <a:cs typeface="Press Start 2P"/>
              <a:sym typeface="Press Start 2P"/>
            </a:endParaRPr>
          </a:p>
        </p:txBody>
      </p:sp>
      <p:pic>
        <p:nvPicPr>
          <p:cNvPr id="385" name="Google Shape;385;p41"/>
          <p:cNvPicPr preferRelativeResize="0"/>
          <p:nvPr/>
        </p:nvPicPr>
        <p:blipFill rotWithShape="1">
          <a:blip r:embed="rId4">
            <a:alphaModFix/>
          </a:blip>
          <a:srcRect b="0" l="0" r="0" t="6454"/>
          <a:stretch/>
        </p:blipFill>
        <p:spPr>
          <a:xfrm>
            <a:off x="3282418" y="707500"/>
            <a:ext cx="5492056" cy="3514500"/>
          </a:xfrm>
          <a:prstGeom prst="rect">
            <a:avLst/>
          </a:prstGeom>
          <a:noFill/>
          <a:ln>
            <a:noFill/>
          </a:ln>
        </p:spPr>
      </p:pic>
      <p:sp>
        <p:nvSpPr>
          <p:cNvPr id="386" name="Google Shape;386;p41"/>
          <p:cNvSpPr txBox="1"/>
          <p:nvPr/>
        </p:nvSpPr>
        <p:spPr>
          <a:xfrm>
            <a:off x="582225" y="979119"/>
            <a:ext cx="1829100" cy="728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4A86E8"/>
                </a:solidFill>
                <a:latin typeface="Pacifico"/>
                <a:ea typeface="Pacifico"/>
                <a:cs typeface="Pacifico"/>
                <a:sym typeface="Pacifico"/>
              </a:rPr>
              <a:t>answer- 19</a:t>
            </a:r>
            <a:endParaRPr b="0" i="0" sz="2200" u="none" cap="none" strike="noStrike">
              <a:solidFill>
                <a:srgbClr val="4A86E8"/>
              </a:solidFill>
              <a:latin typeface="Pacifico"/>
              <a:ea typeface="Pacifico"/>
              <a:cs typeface="Pacifico"/>
              <a:sym typeface="Pacifico"/>
            </a:endParaRPr>
          </a:p>
        </p:txBody>
      </p:sp>
      <p:pic>
        <p:nvPicPr>
          <p:cNvPr id="387" name="Google Shape;387;p41"/>
          <p:cNvPicPr preferRelativeResize="0"/>
          <p:nvPr/>
        </p:nvPicPr>
        <p:blipFill rotWithShape="1">
          <a:blip r:embed="rId5">
            <a:alphaModFix/>
          </a:blip>
          <a:srcRect b="0" l="0" r="0" t="0"/>
          <a:stretch/>
        </p:blipFill>
        <p:spPr>
          <a:xfrm>
            <a:off x="459249" y="1856813"/>
            <a:ext cx="2591400" cy="1569000"/>
          </a:xfrm>
          <a:prstGeom prst="roundRect">
            <a:avLst>
              <a:gd fmla="val 16667" name="adj"/>
            </a:avLst>
          </a:prstGeom>
          <a:noFill/>
          <a:ln>
            <a:noFill/>
          </a:ln>
        </p:spPr>
      </p:pic>
      <p:sp>
        <p:nvSpPr>
          <p:cNvPr id="388" name="Google Shape;388;p41"/>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19</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94" name="Google Shape;394;p42"/>
          <p:cNvSpPr txBox="1"/>
          <p:nvPr/>
        </p:nvSpPr>
        <p:spPr>
          <a:xfrm>
            <a:off x="732472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395" name="Google Shape;395;p42"/>
          <p:cNvSpPr txBox="1"/>
          <p:nvPr/>
        </p:nvSpPr>
        <p:spPr>
          <a:xfrm>
            <a:off x="4664375" y="1629300"/>
            <a:ext cx="4280700" cy="1487400"/>
          </a:xfrm>
          <a:prstGeom prst="rect">
            <a:avLst/>
          </a:prstGeom>
          <a:noFill/>
          <a:ln>
            <a:noFill/>
          </a:ln>
        </p:spPr>
        <p:txBody>
          <a:bodyPr anchorCtr="0" anchor="t" bIns="45700" lIns="45700" spcFirstLastPara="1" rIns="45700" wrap="square" tIns="45700">
            <a:noAutofit/>
          </a:bodyPr>
          <a:lstStyle/>
          <a:p>
            <a:pPr indent="0" lvl="0" marL="91440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Press Start 2P"/>
                <a:ea typeface="Press Start 2P"/>
                <a:cs typeface="Press Start 2P"/>
                <a:sym typeface="Press Start 2P"/>
              </a:rPr>
              <a:t>  Time</a:t>
            </a:r>
            <a:endParaRPr b="1" i="0" sz="2400" u="none" cap="none" strike="noStrike">
              <a:solidFill>
                <a:schemeClr val="dk1"/>
              </a:solidFill>
              <a:latin typeface="Press Start 2P"/>
              <a:ea typeface="Press Start 2P"/>
              <a:cs typeface="Press Start 2P"/>
              <a:sym typeface="Press Start 2P"/>
            </a:endParaRPr>
          </a:p>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Press Start 2P"/>
                <a:ea typeface="Press Start 2P"/>
                <a:cs typeface="Press Start 2P"/>
                <a:sym typeface="Press Start 2P"/>
              </a:rPr>
              <a:t>Complexity </a:t>
            </a:r>
            <a:endParaRPr b="1" i="0" sz="2400" u="none" cap="none" strike="noStrike">
              <a:solidFill>
                <a:schemeClr val="dk1"/>
              </a:solidFill>
              <a:latin typeface="Press Start 2P"/>
              <a:ea typeface="Press Start 2P"/>
              <a:cs typeface="Press Start 2P"/>
              <a:sym typeface="Press Start 2P"/>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ress Start 2P"/>
              <a:ea typeface="Press Start 2P"/>
              <a:cs typeface="Press Start 2P"/>
              <a:sym typeface="Press Start 2P"/>
            </a:endParaRPr>
          </a:p>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Press Start 2P"/>
                <a:ea typeface="Press Start 2P"/>
                <a:cs typeface="Press Start 2P"/>
                <a:sym typeface="Press Start 2P"/>
              </a:rPr>
              <a:t>  O(n*k)</a:t>
            </a:r>
            <a:endParaRPr b="1" i="0" sz="2400" u="none" cap="none" strike="noStrike">
              <a:solidFill>
                <a:schemeClr val="dk1"/>
              </a:solidFill>
              <a:latin typeface="Press Start 2P"/>
              <a:ea typeface="Press Start 2P"/>
              <a:cs typeface="Press Start 2P"/>
              <a:sym typeface="Press Start 2P"/>
            </a:endParaRPr>
          </a:p>
        </p:txBody>
      </p:sp>
      <p:pic>
        <p:nvPicPr>
          <p:cNvPr id="396" name="Google Shape;396;p42"/>
          <p:cNvPicPr preferRelativeResize="0"/>
          <p:nvPr/>
        </p:nvPicPr>
        <p:blipFill rotWithShape="1">
          <a:blip r:embed="rId4">
            <a:alphaModFix/>
          </a:blip>
          <a:srcRect b="0" l="0" r="0" t="0"/>
          <a:stretch/>
        </p:blipFill>
        <p:spPr>
          <a:xfrm>
            <a:off x="1049338" y="386175"/>
            <a:ext cx="3373950" cy="3792750"/>
          </a:xfrm>
          <a:prstGeom prst="roundRect">
            <a:avLst>
              <a:gd fmla="val 16667" name="adj"/>
            </a:avLst>
          </a:prstGeom>
          <a:noFill/>
          <a:ln>
            <a:noFill/>
          </a:ln>
        </p:spPr>
      </p:pic>
      <p:sp>
        <p:nvSpPr>
          <p:cNvPr id="397" name="Google Shape;397;p42"/>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19</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03" name="Google Shape;403;p43"/>
          <p:cNvSpPr txBox="1"/>
          <p:nvPr/>
        </p:nvSpPr>
        <p:spPr>
          <a:xfrm>
            <a:off x="7357999"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404" name="Google Shape;404;p43"/>
          <p:cNvSpPr txBox="1"/>
          <p:nvPr/>
        </p:nvSpPr>
        <p:spPr>
          <a:xfrm>
            <a:off x="1939050" y="541027"/>
            <a:ext cx="5496600" cy="13236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3B41C9"/>
                </a:solidFill>
                <a:latin typeface="Press Start 2P"/>
                <a:ea typeface="Press Start 2P"/>
                <a:cs typeface="Press Start 2P"/>
                <a:sym typeface="Press Start 2P"/>
              </a:rPr>
              <a:t>Sliding</a:t>
            </a:r>
            <a:endParaRPr b="1" i="0" sz="4000" u="none" cap="none" strike="noStrike">
              <a:solidFill>
                <a:srgbClr val="3B41C9"/>
              </a:solidFill>
              <a:latin typeface="Press Start 2P"/>
              <a:ea typeface="Press Start 2P"/>
              <a:cs typeface="Press Start 2P"/>
              <a:sym typeface="Press Start 2P"/>
            </a:endParaRPr>
          </a:p>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3B41C9"/>
                </a:solidFill>
                <a:latin typeface="Press Start 2P"/>
                <a:ea typeface="Press Start 2P"/>
                <a:cs typeface="Press Start 2P"/>
                <a:sym typeface="Press Start 2P"/>
              </a:rPr>
              <a:t>    Window</a:t>
            </a:r>
            <a:endParaRPr b="0" i="0" sz="4000" u="none" cap="none" strike="noStrike">
              <a:solidFill>
                <a:srgbClr val="3B41C9"/>
              </a:solidFill>
              <a:latin typeface="Press Start 2P"/>
              <a:ea typeface="Press Start 2P"/>
              <a:cs typeface="Press Start 2P"/>
              <a:sym typeface="Press Start 2P"/>
            </a:endParaRPr>
          </a:p>
        </p:txBody>
      </p:sp>
      <p:sp>
        <p:nvSpPr>
          <p:cNvPr id="405" name="Google Shape;405;p43"/>
          <p:cNvSpPr txBox="1"/>
          <p:nvPr/>
        </p:nvSpPr>
        <p:spPr>
          <a:xfrm>
            <a:off x="5154850" y="3616288"/>
            <a:ext cx="3735150" cy="384707"/>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Calibri"/>
                <a:ea typeface="Calibri"/>
                <a:cs typeface="Calibri"/>
                <a:sym typeface="Calibri"/>
              </a:rPr>
              <a:t>(Optimized Approach)</a:t>
            </a:r>
            <a:endParaRPr b="0" i="0" sz="1900" u="none" cap="none" strike="noStrike">
              <a:solidFill>
                <a:schemeClr val="dk1"/>
              </a:solidFill>
              <a:latin typeface="Calibri"/>
              <a:ea typeface="Calibri"/>
              <a:cs typeface="Calibri"/>
              <a:sym typeface="Calibri"/>
            </a:endParaRPr>
          </a:p>
        </p:txBody>
      </p:sp>
      <p:pic>
        <p:nvPicPr>
          <p:cNvPr id="406" name="Google Shape;406;p43"/>
          <p:cNvPicPr preferRelativeResize="0"/>
          <p:nvPr/>
        </p:nvPicPr>
        <p:blipFill rotWithShape="1">
          <a:blip r:embed="rId4">
            <a:alphaModFix/>
          </a:blip>
          <a:srcRect b="0" l="0" r="0" t="0"/>
          <a:stretch/>
        </p:blipFill>
        <p:spPr>
          <a:xfrm>
            <a:off x="4948337" y="2695458"/>
            <a:ext cx="2607362" cy="1252963"/>
          </a:xfrm>
          <a:prstGeom prst="rect">
            <a:avLst/>
          </a:prstGeom>
          <a:noFill/>
          <a:ln>
            <a:noFill/>
          </a:ln>
        </p:spPr>
      </p:pic>
      <p:sp>
        <p:nvSpPr>
          <p:cNvPr id="407" name="Google Shape;407;p43"/>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20</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4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13" name="Google Shape;413;p44"/>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414" name="Google Shape;414;p44"/>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15" name="Google Shape;415;p44"/>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416" name="Google Shape;416;p44"/>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417" name="Google Shape;417;p44"/>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18" name="Google Shape;418;p44"/>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19" name="Google Shape;419;p44"/>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0" name="Google Shape;420;p44"/>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1" name="Google Shape;421;p44"/>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422" name="Google Shape;422;p44"/>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3" name="Google Shape;423;p44"/>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aphicFrame>
        <p:nvGraphicFramePr>
          <p:cNvPr id="424" name="Google Shape;424;p44"/>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-3</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7</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9</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-5</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425" name="Google Shape;425;p44"/>
          <p:cNvSpPr txBox="1"/>
          <p:nvPr/>
        </p:nvSpPr>
        <p:spPr>
          <a:xfrm>
            <a:off x="3017782"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 + 15 + (-3) = 13</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13</a:t>
            </a:r>
            <a:endParaRPr b="1" i="0" sz="1600" u="none" cap="none" strike="noStrike">
              <a:solidFill>
                <a:schemeClr val="dk1"/>
              </a:solidFill>
              <a:latin typeface="Calibri"/>
              <a:ea typeface="Calibri"/>
              <a:cs typeface="Calibri"/>
              <a:sym typeface="Calibri"/>
            </a:endParaRPr>
          </a:p>
        </p:txBody>
      </p:sp>
      <p:sp>
        <p:nvSpPr>
          <p:cNvPr id="426" name="Google Shape;426;p44"/>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21</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4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32" name="Google Shape;432;p45"/>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433" name="Google Shape;433;p45"/>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4" name="Google Shape;434;p45"/>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435" name="Google Shape;435;p45"/>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436" name="Google Shape;436;p45"/>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7" name="Google Shape;437;p45"/>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8" name="Google Shape;438;p45"/>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9" name="Google Shape;439;p45"/>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0" name="Google Shape;440;p45"/>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441" name="Google Shape;441;p45"/>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2" name="Google Shape;442;p45"/>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aphicFrame>
        <p:nvGraphicFramePr>
          <p:cNvPr id="443" name="Google Shape;443;p45"/>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-3</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7</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9</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-5</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graphicFrame>
        <p:nvGraphicFramePr>
          <p:cNvPr id="444" name="Google Shape;444;p45"/>
          <p:cNvGraphicFramePr/>
          <p:nvPr/>
        </p:nvGraphicFramePr>
        <p:xfrm>
          <a:off x="1474363" y="2883732"/>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1</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00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-3</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7</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9</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-5</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445" name="Google Shape;445;p45"/>
          <p:cNvSpPr txBox="1"/>
          <p:nvPr/>
        </p:nvSpPr>
        <p:spPr>
          <a:xfrm>
            <a:off x="3017782"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 + 15 + (-3) = 13</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13</a:t>
            </a:r>
            <a:endParaRPr b="1" i="0" sz="1600" u="none" cap="none" strike="noStrike">
              <a:solidFill>
                <a:schemeClr val="dk1"/>
              </a:solidFill>
              <a:latin typeface="Calibri"/>
              <a:ea typeface="Calibri"/>
              <a:cs typeface="Calibri"/>
              <a:sym typeface="Calibri"/>
            </a:endParaRPr>
          </a:p>
        </p:txBody>
      </p:sp>
      <p:sp>
        <p:nvSpPr>
          <p:cNvPr id="446" name="Google Shape;446;p45"/>
          <p:cNvSpPr txBox="1"/>
          <p:nvPr/>
        </p:nvSpPr>
        <p:spPr>
          <a:xfrm>
            <a:off x="3746738" y="3944800"/>
            <a:ext cx="2423250" cy="567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13 + 7 - 1 = 19</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7" name="Google Shape;447;p45"/>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22</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4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3" name="Google Shape;453;p46"/>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454" name="Google Shape;454;p46"/>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5" name="Google Shape;455;p46"/>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456" name="Google Shape;456;p46"/>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457" name="Google Shape;457;p46"/>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8" name="Google Shape;458;p46"/>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9" name="Google Shape;459;p46"/>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60" name="Google Shape;460;p46"/>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61" name="Google Shape;461;p46"/>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462" name="Google Shape;462;p46"/>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63" name="Google Shape;463;p46"/>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aphicFrame>
        <p:nvGraphicFramePr>
          <p:cNvPr id="464" name="Google Shape;464;p46"/>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15</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00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-3</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7</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9</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-5</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465" name="Google Shape;465;p46"/>
          <p:cNvSpPr txBox="1"/>
          <p:nvPr/>
        </p:nvSpPr>
        <p:spPr>
          <a:xfrm>
            <a:off x="2912307"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19 + 9 - 15 = 13</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p:txBody>
      </p:sp>
      <p:sp>
        <p:nvSpPr>
          <p:cNvPr id="466" name="Google Shape;466;p46"/>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23</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4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72" name="Google Shape;472;p47"/>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473" name="Google Shape;473;p47"/>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74" name="Google Shape;474;p47"/>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475" name="Google Shape;475;p47"/>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476" name="Google Shape;476;p47"/>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77" name="Google Shape;477;p47"/>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78" name="Google Shape;478;p47"/>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79" name="Google Shape;479;p47"/>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80" name="Google Shape;480;p47"/>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481" name="Google Shape;481;p47"/>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82" name="Google Shape;482;p47"/>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aphicFrame>
        <p:nvGraphicFramePr>
          <p:cNvPr id="483" name="Google Shape;483;p47"/>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15</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00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-3</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7</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9</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-5</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graphicFrame>
        <p:nvGraphicFramePr>
          <p:cNvPr id="484" name="Google Shape;484;p47"/>
          <p:cNvGraphicFramePr/>
          <p:nvPr/>
        </p:nvGraphicFramePr>
        <p:xfrm>
          <a:off x="1474363" y="2883725"/>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15</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-3</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00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7</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9</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-5</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10</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485" name="Google Shape;485;p47"/>
          <p:cNvSpPr txBox="1"/>
          <p:nvPr/>
        </p:nvSpPr>
        <p:spPr>
          <a:xfrm>
            <a:off x="2912307"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19 + 9 - 15 = 13</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p:txBody>
      </p:sp>
      <p:sp>
        <p:nvSpPr>
          <p:cNvPr id="486" name="Google Shape;486;p47"/>
          <p:cNvSpPr txBox="1"/>
          <p:nvPr/>
        </p:nvSpPr>
        <p:spPr>
          <a:xfrm>
            <a:off x="3824044" y="3944800"/>
            <a:ext cx="2423250" cy="567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13 + (-5) - (-3) = 11</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87" name="Google Shape;487;p47"/>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24</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3" name="Google Shape;113;p5"/>
          <p:cNvSpPr txBox="1"/>
          <p:nvPr/>
        </p:nvSpPr>
        <p:spPr>
          <a:xfrm>
            <a:off x="311700" y="1093667"/>
            <a:ext cx="8520600" cy="311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Data </a:t>
            </a:r>
            <a:r>
              <a:rPr b="1" i="0" lang="en" sz="2100" u="none" cap="none" strike="noStrike">
                <a:solidFill>
                  <a:srgbClr val="1A1A1A"/>
                </a:solidFill>
                <a:latin typeface="Verdana"/>
                <a:ea typeface="Verdana"/>
                <a:cs typeface="Verdana"/>
                <a:sym typeface="Verdana"/>
              </a:rPr>
              <a:t>sorting</a:t>
            </a:r>
            <a:r>
              <a:rPr b="0" i="0" lang="en" sz="2100" u="none" cap="none" strike="noStrike">
                <a:solidFill>
                  <a:srgbClr val="1A1A1A"/>
                </a:solidFill>
                <a:latin typeface="Verdana"/>
                <a:ea typeface="Verdana"/>
                <a:cs typeface="Verdana"/>
                <a:sym typeface="Verdana"/>
              </a:rPr>
              <a:t> is any process that involves arranging the data into some </a:t>
            </a:r>
            <a:r>
              <a:rPr b="0" i="0" lang="en" sz="2100" u="none" cap="none" strike="noStrike">
                <a:solidFill>
                  <a:srgbClr val="1A1A1A"/>
                </a:solidFill>
                <a:latin typeface="Verdana"/>
                <a:ea typeface="Verdana"/>
                <a:cs typeface="Verdana"/>
                <a:sym typeface="Verdana"/>
              </a:rPr>
              <a:t>meaningful </a:t>
            </a:r>
            <a:r>
              <a:rPr b="0" i="0" lang="en" sz="2100" u="none" cap="none" strike="noStrike">
                <a:solidFill>
                  <a:srgbClr val="1A1A1A"/>
                </a:solidFill>
                <a:latin typeface="Verdana"/>
                <a:ea typeface="Verdana"/>
                <a:cs typeface="Verdana"/>
                <a:sym typeface="Verdana"/>
              </a:rPr>
              <a:t>order.We generally sort the array in ascending or descending order.</a:t>
            </a:r>
            <a:endParaRPr b="0" i="0" sz="21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100"/>
              <a:buFont typeface="Arial"/>
              <a:buNone/>
            </a:pPr>
            <a:r>
              <a:t/>
            </a:r>
            <a:endParaRPr b="0" i="0" sz="21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Examples of sorting:-</a:t>
            </a:r>
            <a:endParaRPr b="0" i="0" sz="21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A = {1, 6, 4, 3, 3, 2, 7}</a:t>
            </a:r>
            <a:endParaRPr b="0" i="0" sz="21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A = {1, 2, 3, 3, 4, 6, 7} -- sorted in ascending</a:t>
            </a:r>
            <a:endParaRPr b="0" i="0" sz="21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A = {7, 6, 4, 3, 3, 2, 1} -- sorted in descending</a:t>
            </a:r>
            <a:endParaRPr b="0" i="0" sz="2100" u="none" cap="none" strike="noStrike">
              <a:solidFill>
                <a:srgbClr val="1A1A1A"/>
              </a:solidFill>
              <a:latin typeface="Verdana"/>
              <a:ea typeface="Verdana"/>
              <a:cs typeface="Verdana"/>
              <a:sym typeface="Verdana"/>
            </a:endParaRPr>
          </a:p>
        </p:txBody>
      </p:sp>
      <p:sp>
        <p:nvSpPr>
          <p:cNvPr id="114" name="Google Shape;114;p5"/>
          <p:cNvSpPr txBox="1"/>
          <p:nvPr/>
        </p:nvSpPr>
        <p:spPr>
          <a:xfrm>
            <a:off x="311700" y="264900"/>
            <a:ext cx="4215300" cy="572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2200" u="none" cap="none" strike="noStrike">
                <a:solidFill>
                  <a:schemeClr val="dk1"/>
                </a:solidFill>
                <a:latin typeface="Press Start 2P"/>
                <a:ea typeface="Press Start 2P"/>
                <a:cs typeface="Press Start 2P"/>
                <a:sym typeface="Press Start 2P"/>
              </a:rPr>
              <a:t>SORTING</a:t>
            </a:r>
            <a:endParaRPr b="1" i="0" sz="2200" u="none" cap="none" strike="noStrike">
              <a:solidFill>
                <a:schemeClr val="dk1"/>
              </a:solidFill>
              <a:latin typeface="Press Start 2P"/>
              <a:ea typeface="Press Start 2P"/>
              <a:cs typeface="Press Start 2P"/>
              <a:sym typeface="Press Start 2P"/>
            </a:endParaRPr>
          </a:p>
        </p:txBody>
      </p:sp>
      <p:sp>
        <p:nvSpPr>
          <p:cNvPr id="115" name="Google Shape;115;p5"/>
          <p:cNvSpPr txBox="1"/>
          <p:nvPr/>
        </p:nvSpPr>
        <p:spPr>
          <a:xfrm>
            <a:off x="7574759" y="4304067"/>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01</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4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93" name="Google Shape;493;p48"/>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494" name="Google Shape;494;p48"/>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95" name="Google Shape;495;p48"/>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496" name="Google Shape;496;p48"/>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497" name="Google Shape;497;p48"/>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98" name="Google Shape;498;p48"/>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99" name="Google Shape;499;p48"/>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00" name="Google Shape;500;p48"/>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01" name="Google Shape;501;p48"/>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502" name="Google Shape;502;p48"/>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03" name="Google Shape;503;p48"/>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aphicFrame>
        <p:nvGraphicFramePr>
          <p:cNvPr id="504" name="Google Shape;504;p48"/>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15</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-3</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7</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00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9</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10</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505" name="Google Shape;505;p48"/>
          <p:cNvSpPr txBox="1"/>
          <p:nvPr/>
        </p:nvSpPr>
        <p:spPr>
          <a:xfrm>
            <a:off x="2912307"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13 + 10 - 7 = 16</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p:txBody>
      </p:sp>
      <p:sp>
        <p:nvSpPr>
          <p:cNvPr id="506" name="Google Shape;506;p48"/>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25</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4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12" name="Google Shape;512;p49"/>
          <p:cNvSpPr txBox="1"/>
          <p:nvPr/>
        </p:nvSpPr>
        <p:spPr>
          <a:xfrm>
            <a:off x="732387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513" name="Google Shape;513;p49"/>
          <p:cNvSpPr txBox="1"/>
          <p:nvPr/>
        </p:nvSpPr>
        <p:spPr>
          <a:xfrm>
            <a:off x="2871588" y="1433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14" name="Google Shape;514;p49"/>
          <p:cNvSpPr txBox="1"/>
          <p:nvPr/>
        </p:nvSpPr>
        <p:spPr>
          <a:xfrm>
            <a:off x="1009663" y="1426125"/>
            <a:ext cx="233550" cy="35392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515" name="Google Shape;515;p49"/>
          <p:cNvSpPr txBox="1"/>
          <p:nvPr/>
        </p:nvSpPr>
        <p:spPr>
          <a:xfrm>
            <a:off x="1940625" y="1433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516" name="Google Shape;516;p49"/>
          <p:cNvSpPr txBox="1"/>
          <p:nvPr/>
        </p:nvSpPr>
        <p:spPr>
          <a:xfrm>
            <a:off x="3676275" y="1433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17" name="Google Shape;517;p49"/>
          <p:cNvSpPr txBox="1"/>
          <p:nvPr/>
        </p:nvSpPr>
        <p:spPr>
          <a:xfrm>
            <a:off x="539522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18" name="Google Shape;518;p49"/>
          <p:cNvSpPr txBox="1"/>
          <p:nvPr/>
        </p:nvSpPr>
        <p:spPr>
          <a:xfrm>
            <a:off x="6240975" y="1445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19" name="Google Shape;519;p49"/>
          <p:cNvSpPr txBox="1"/>
          <p:nvPr/>
        </p:nvSpPr>
        <p:spPr>
          <a:xfrm>
            <a:off x="3519288" y="2576857"/>
            <a:ext cx="21690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20" name="Google Shape;520;p49"/>
          <p:cNvSpPr txBox="1"/>
          <p:nvPr/>
        </p:nvSpPr>
        <p:spPr>
          <a:xfrm>
            <a:off x="2588325" y="2576857"/>
            <a:ext cx="233550" cy="361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chemeClr val="dk1"/>
              </a:solidFill>
              <a:latin typeface="Calibri"/>
              <a:ea typeface="Calibri"/>
              <a:cs typeface="Calibri"/>
              <a:sym typeface="Calibri"/>
            </a:endParaRPr>
          </a:p>
        </p:txBody>
      </p:sp>
      <p:sp>
        <p:nvSpPr>
          <p:cNvPr id="521" name="Google Shape;521;p49"/>
          <p:cNvSpPr txBox="1"/>
          <p:nvPr/>
        </p:nvSpPr>
        <p:spPr>
          <a:xfrm>
            <a:off x="4323975" y="2576857"/>
            <a:ext cx="4105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22" name="Google Shape;522;p49"/>
          <p:cNvSpPr txBox="1"/>
          <p:nvPr/>
        </p:nvSpPr>
        <p:spPr>
          <a:xfrm>
            <a:off x="6888675" y="2588413"/>
            <a:ext cx="344850" cy="338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aphicFrame>
        <p:nvGraphicFramePr>
          <p:cNvPr id="523" name="Google Shape;523;p49"/>
          <p:cNvGraphicFramePr/>
          <p:nvPr/>
        </p:nvGraphicFramePr>
        <p:xfrm>
          <a:off x="1087994" y="877800"/>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15</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-3</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7</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00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9</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10</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12</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graphicFrame>
        <p:nvGraphicFramePr>
          <p:cNvPr id="524" name="Google Shape;524;p49"/>
          <p:cNvGraphicFramePr/>
          <p:nvPr/>
        </p:nvGraphicFramePr>
        <p:xfrm>
          <a:off x="1474363" y="2883732"/>
          <a:ext cx="3000000" cy="3000000"/>
        </p:xfrm>
        <a:graphic>
          <a:graphicData uri="http://schemas.openxmlformats.org/drawingml/2006/table">
            <a:tbl>
              <a:tblPr>
                <a:noFill/>
                <a:tableStyleId>{A3729E40-8F4C-4B0A-82B7-B7525361F97F}</a:tableStyleId>
              </a:tblPr>
              <a:tblGrid>
                <a:gridCol w="871000"/>
                <a:gridCol w="871000"/>
                <a:gridCol w="946250"/>
                <a:gridCol w="795775"/>
                <a:gridCol w="871000"/>
                <a:gridCol w="871000"/>
                <a:gridCol w="871000"/>
                <a:gridCol w="871000"/>
              </a:tblGrid>
              <a:tr h="5676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t>1</a:t>
                      </a:r>
                      <a:endParaRPr sz="1700" u="none" cap="none" strike="noStrike"/>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15</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-3</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rPr>
                        <a:t>7</a:t>
                      </a:r>
                      <a:endParaRPr sz="17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9</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0000"/>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-5</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rgbClr val="FFFF00"/>
                          </a:solidFill>
                        </a:rPr>
                        <a:t>10</a:t>
                      </a:r>
                      <a:endParaRPr sz="2100" u="none" cap="none" strike="noStrike">
                        <a:solidFill>
                          <a:srgbClr val="FFFF00"/>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solidFill>
                            <a:schemeClr val="dk1"/>
                          </a:solidFill>
                        </a:rPr>
                        <a:t>12</a:t>
                      </a:r>
                      <a:endParaRPr sz="2100" u="none" cap="none" strike="noStrike">
                        <a:solidFill>
                          <a:schemeClr val="dk1"/>
                        </a:solidFill>
                      </a:endParaRPr>
                    </a:p>
                  </a:txBody>
                  <a:tcPr marT="45725" marB="45725" marR="45725" marL="457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FF00"/>
                    </a:solidFill>
                  </a:tcPr>
                </a:tc>
              </a:tr>
            </a:tbl>
          </a:graphicData>
        </a:graphic>
      </p:graphicFrame>
      <p:sp>
        <p:nvSpPr>
          <p:cNvPr id="525" name="Google Shape;525;p49"/>
          <p:cNvSpPr txBox="1"/>
          <p:nvPr/>
        </p:nvSpPr>
        <p:spPr>
          <a:xfrm>
            <a:off x="2912307" y="1841863"/>
            <a:ext cx="3108450" cy="33855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13 + 10 - 7 = 16</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p:txBody>
      </p:sp>
      <p:sp>
        <p:nvSpPr>
          <p:cNvPr id="526" name="Google Shape;526;p49"/>
          <p:cNvSpPr txBox="1"/>
          <p:nvPr/>
        </p:nvSpPr>
        <p:spPr>
          <a:xfrm>
            <a:off x="3746738" y="3944800"/>
            <a:ext cx="2423250" cy="567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SUM = 14 + 12 - 9 = 17</a:t>
            </a:r>
            <a:endParaRPr b="1"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Maximum Sum = 19</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527" name="Google Shape;527;p49"/>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26</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50"/>
          <p:cNvPicPr preferRelativeResize="0"/>
          <p:nvPr/>
        </p:nvPicPr>
        <p:blipFill rotWithShape="1">
          <a:blip r:embed="rId3">
            <a:alphaModFix/>
          </a:blip>
          <a:srcRect b="0" l="0" r="0" t="0"/>
          <a:stretch/>
        </p:blipFill>
        <p:spPr>
          <a:xfrm>
            <a:off x="-343950" y="-475275"/>
            <a:ext cx="9143999" cy="5143499"/>
          </a:xfrm>
          <a:prstGeom prst="rect">
            <a:avLst/>
          </a:prstGeom>
          <a:noFill/>
          <a:ln>
            <a:noFill/>
          </a:ln>
        </p:spPr>
      </p:pic>
      <p:sp>
        <p:nvSpPr>
          <p:cNvPr id="533" name="Google Shape;533;p50"/>
          <p:cNvSpPr txBox="1"/>
          <p:nvPr/>
        </p:nvSpPr>
        <p:spPr>
          <a:xfrm>
            <a:off x="7357999"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534" name="Google Shape;534;p50"/>
          <p:cNvSpPr txBox="1"/>
          <p:nvPr/>
        </p:nvSpPr>
        <p:spPr>
          <a:xfrm>
            <a:off x="3674975" y="1373675"/>
            <a:ext cx="4094400" cy="58476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535" name="Google Shape;535;p50"/>
          <p:cNvPicPr preferRelativeResize="0"/>
          <p:nvPr/>
        </p:nvPicPr>
        <p:blipFill rotWithShape="1">
          <a:blip r:embed="rId4">
            <a:alphaModFix/>
          </a:blip>
          <a:srcRect b="-14060" l="-14064" r="0" t="5811"/>
          <a:stretch/>
        </p:blipFill>
        <p:spPr>
          <a:xfrm>
            <a:off x="2697500" y="144638"/>
            <a:ext cx="5383176" cy="4165874"/>
          </a:xfrm>
          <a:prstGeom prst="rect">
            <a:avLst/>
          </a:prstGeom>
          <a:noFill/>
          <a:ln>
            <a:noFill/>
          </a:ln>
        </p:spPr>
      </p:pic>
      <p:sp>
        <p:nvSpPr>
          <p:cNvPr id="536" name="Google Shape;536;p50"/>
          <p:cNvSpPr txBox="1"/>
          <p:nvPr/>
        </p:nvSpPr>
        <p:spPr>
          <a:xfrm>
            <a:off x="9854475" y="613875"/>
            <a:ext cx="1829100" cy="728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4A86E8"/>
                </a:solidFill>
                <a:latin typeface="Pacifico"/>
                <a:ea typeface="Pacifico"/>
                <a:cs typeface="Pacifico"/>
                <a:sym typeface="Pacifico"/>
              </a:rPr>
              <a:t>answer- 19</a:t>
            </a:r>
            <a:endParaRPr b="0" i="0" sz="2200" u="none" cap="none" strike="noStrike">
              <a:solidFill>
                <a:srgbClr val="4A86E8"/>
              </a:solidFill>
              <a:latin typeface="Pacifico"/>
              <a:ea typeface="Pacifico"/>
              <a:cs typeface="Pacifico"/>
              <a:sym typeface="Pacifico"/>
            </a:endParaRPr>
          </a:p>
        </p:txBody>
      </p:sp>
      <p:pic>
        <p:nvPicPr>
          <p:cNvPr id="537" name="Google Shape;537;p50"/>
          <p:cNvPicPr preferRelativeResize="0"/>
          <p:nvPr/>
        </p:nvPicPr>
        <p:blipFill rotWithShape="1">
          <a:blip r:embed="rId5">
            <a:alphaModFix/>
          </a:blip>
          <a:srcRect b="13555" l="15931" r="24685" t="8178"/>
          <a:stretch/>
        </p:blipFill>
        <p:spPr>
          <a:xfrm>
            <a:off x="640090" y="977338"/>
            <a:ext cx="2057400" cy="1807800"/>
          </a:xfrm>
          <a:prstGeom prst="roundRect">
            <a:avLst>
              <a:gd fmla="val 16667" name="adj"/>
            </a:avLst>
          </a:prstGeom>
          <a:noFill/>
          <a:ln>
            <a:noFill/>
          </a:ln>
        </p:spPr>
      </p:pic>
      <p:sp>
        <p:nvSpPr>
          <p:cNvPr id="538" name="Google Shape;538;p50"/>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28</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51"/>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544" name="Google Shape;544;p51"/>
          <p:cNvSpPr txBox="1"/>
          <p:nvPr/>
        </p:nvSpPr>
        <p:spPr>
          <a:xfrm>
            <a:off x="7324724" y="447674"/>
            <a:ext cx="637950" cy="1661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FFFFFF"/>
                </a:solidFill>
                <a:latin typeface="Montserrat"/>
                <a:ea typeface="Montserrat"/>
                <a:cs typeface="Montserrat"/>
                <a:sym typeface="Montserrat"/>
              </a:rPr>
              <a:t>Search . . .</a:t>
            </a:r>
            <a:endParaRPr b="0" i="0" sz="700" u="none" cap="none" strike="noStrike">
              <a:solidFill>
                <a:srgbClr val="000000"/>
              </a:solidFill>
              <a:latin typeface="Arial"/>
              <a:ea typeface="Arial"/>
              <a:cs typeface="Arial"/>
              <a:sym typeface="Arial"/>
            </a:endParaRPr>
          </a:p>
        </p:txBody>
      </p:sp>
      <p:sp>
        <p:nvSpPr>
          <p:cNvPr id="545" name="Google Shape;545;p51"/>
          <p:cNvSpPr txBox="1"/>
          <p:nvPr/>
        </p:nvSpPr>
        <p:spPr>
          <a:xfrm>
            <a:off x="4689425" y="1939200"/>
            <a:ext cx="4657200" cy="1265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dk1"/>
                </a:solidFill>
                <a:latin typeface="Press Start 2P"/>
                <a:ea typeface="Press Start 2P"/>
                <a:cs typeface="Press Start 2P"/>
                <a:sym typeface="Press Start 2P"/>
              </a:rPr>
              <a:t>Time Complexity O(n)</a:t>
            </a:r>
            <a:endParaRPr b="1" i="0" sz="2200" u="none" cap="none" strike="noStrike">
              <a:solidFill>
                <a:schemeClr val="dk1"/>
              </a:solidFill>
              <a:latin typeface="Press Start 2P"/>
              <a:ea typeface="Press Start 2P"/>
              <a:cs typeface="Press Start 2P"/>
              <a:sym typeface="Press Start 2P"/>
            </a:endParaRPr>
          </a:p>
        </p:txBody>
      </p:sp>
      <p:pic>
        <p:nvPicPr>
          <p:cNvPr id="546" name="Google Shape;546;p51"/>
          <p:cNvPicPr preferRelativeResize="0"/>
          <p:nvPr/>
        </p:nvPicPr>
        <p:blipFill rotWithShape="1">
          <a:blip r:embed="rId4">
            <a:alphaModFix/>
          </a:blip>
          <a:srcRect b="0" l="0" r="0" t="0"/>
          <a:stretch/>
        </p:blipFill>
        <p:spPr>
          <a:xfrm>
            <a:off x="409300" y="788388"/>
            <a:ext cx="4512150" cy="3061770"/>
          </a:xfrm>
          <a:prstGeom prst="rect">
            <a:avLst/>
          </a:prstGeom>
          <a:noFill/>
          <a:ln>
            <a:noFill/>
          </a:ln>
        </p:spPr>
      </p:pic>
      <p:sp>
        <p:nvSpPr>
          <p:cNvPr id="547" name="Google Shape;547;p51"/>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29</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1" name="Shape 551"/>
        <p:cNvGrpSpPr/>
        <p:nvPr/>
      </p:nvGrpSpPr>
      <p:grpSpPr>
        <a:xfrm>
          <a:off x="0" y="0"/>
          <a:ext cx="0" cy="0"/>
          <a:chOff x="0" y="0"/>
          <a:chExt cx="0" cy="0"/>
        </a:xfrm>
      </p:grpSpPr>
      <p:sp>
        <p:nvSpPr>
          <p:cNvPr id="552" name="Google Shape;552;g34b6c171925_23_0"/>
          <p:cNvSpPr txBox="1"/>
          <p:nvPr/>
        </p:nvSpPr>
        <p:spPr>
          <a:xfrm>
            <a:off x="487100" y="406025"/>
            <a:ext cx="7515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chemeClr val="dk1"/>
              </a:buClr>
              <a:buSzPts val="1100"/>
              <a:buFont typeface="Arial"/>
              <a:buNone/>
            </a:pPr>
            <a:r>
              <a:rPr b="1" i="0" lang="en" sz="2200" u="none" cap="none" strike="noStrike">
                <a:solidFill>
                  <a:schemeClr val="dk1"/>
                </a:solidFill>
                <a:latin typeface="Press Start 2P"/>
                <a:ea typeface="Press Start 2P"/>
                <a:cs typeface="Press Start 2P"/>
                <a:sym typeface="Press Start 2P"/>
              </a:rPr>
              <a:t>Smallest Subarray</a:t>
            </a:r>
            <a:endParaRPr b="0" i="0" sz="2200" u="none" cap="none" strike="noStrike">
              <a:solidFill>
                <a:schemeClr val="lt1"/>
              </a:solidFill>
              <a:latin typeface="Press Start 2P"/>
              <a:ea typeface="Press Start 2P"/>
              <a:cs typeface="Press Start 2P"/>
              <a:sym typeface="Press Start 2P"/>
            </a:endParaRPr>
          </a:p>
        </p:txBody>
      </p:sp>
      <p:sp>
        <p:nvSpPr>
          <p:cNvPr id="553" name="Google Shape;553;g34b6c171925_23_0"/>
          <p:cNvSpPr txBox="1"/>
          <p:nvPr/>
        </p:nvSpPr>
        <p:spPr>
          <a:xfrm>
            <a:off x="575275" y="1096800"/>
            <a:ext cx="6281400" cy="22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chemeClr val="accent5"/>
                </a:solidFill>
                <a:latin typeface="Verdana"/>
                <a:ea typeface="Verdana"/>
                <a:cs typeface="Verdana"/>
                <a:sym typeface="Verdana"/>
              </a:rPr>
              <a:t>You are given an array of N integers and an integer K. Your task is to find the minimum sum of any contiguous subarray of size K.</a:t>
            </a:r>
            <a:endParaRPr b="1" i="0" sz="2800" u="none" cap="none" strike="noStrike">
              <a:solidFill>
                <a:schemeClr val="accent5"/>
              </a:solidFill>
              <a:latin typeface="Verdana"/>
              <a:ea typeface="Verdana"/>
              <a:cs typeface="Verdana"/>
              <a:sym typeface="Verdana"/>
            </a:endParaRPr>
          </a:p>
        </p:txBody>
      </p:sp>
      <p:pic>
        <p:nvPicPr>
          <p:cNvPr id="554" name="Google Shape;554;g34b6c171925_23_0"/>
          <p:cNvPicPr preferRelativeResize="0"/>
          <p:nvPr/>
        </p:nvPicPr>
        <p:blipFill rotWithShape="1">
          <a:blip r:embed="rId4">
            <a:alphaModFix/>
          </a:blip>
          <a:srcRect b="-22090" l="-15320" r="15320" t="22090"/>
          <a:stretch/>
        </p:blipFill>
        <p:spPr>
          <a:xfrm>
            <a:off x="6641750" y="2030900"/>
            <a:ext cx="2302924" cy="2109650"/>
          </a:xfrm>
          <a:prstGeom prst="rect">
            <a:avLst/>
          </a:prstGeom>
          <a:noFill/>
          <a:ln>
            <a:noFill/>
          </a:ln>
        </p:spPr>
      </p:pic>
      <p:sp>
        <p:nvSpPr>
          <p:cNvPr id="555" name="Google Shape;555;g34b6c171925_23_0"/>
          <p:cNvSpPr txBox="1"/>
          <p:nvPr/>
        </p:nvSpPr>
        <p:spPr>
          <a:xfrm>
            <a:off x="704150" y="3617350"/>
            <a:ext cx="5018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500" u="sng" cap="none" strike="noStrike">
                <a:solidFill>
                  <a:schemeClr val="accent1"/>
                </a:solidFill>
                <a:latin typeface="Verdana"/>
                <a:ea typeface="Verdana"/>
                <a:cs typeface="Verdana"/>
                <a:sym typeface="Verdana"/>
                <a:hlinkClick r:id="rId5">
                  <a:extLst>
                    <a:ext uri="{A12FA001-AC4F-418D-AE19-62706E023703}">
                      <ahyp:hlinkClr val="tx"/>
                    </a:ext>
                  </a:extLst>
                </a:hlinkClick>
              </a:rPr>
              <a:t>https://bit.ly/4ifMhjE</a:t>
            </a:r>
            <a:endParaRPr b="0" i="0" sz="2500" u="none" cap="none" strike="noStrike">
              <a:solidFill>
                <a:schemeClr val="accent1"/>
              </a:solidFill>
              <a:latin typeface="Verdana"/>
              <a:ea typeface="Verdana"/>
              <a:cs typeface="Verdana"/>
              <a:sym typeface="Verdana"/>
            </a:endParaRPr>
          </a:p>
        </p:txBody>
      </p:sp>
      <p:sp>
        <p:nvSpPr>
          <p:cNvPr id="556" name="Google Shape;556;g34b6c171925_23_0"/>
          <p:cNvSpPr txBox="1"/>
          <p:nvPr/>
        </p:nvSpPr>
        <p:spPr>
          <a:xfrm>
            <a:off x="759407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27</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2"/>
          <p:cNvPicPr preferRelativeResize="0"/>
          <p:nvPr/>
        </p:nvPicPr>
        <p:blipFill rotWithShape="1">
          <a:blip r:embed="rId3">
            <a:alphaModFix/>
          </a:blip>
          <a:srcRect b="0" l="0" r="0" t="0"/>
          <a:stretch/>
        </p:blipFill>
        <p:spPr>
          <a:xfrm>
            <a:off x="0" y="316"/>
            <a:ext cx="9143860" cy="5143184"/>
          </a:xfrm>
          <a:prstGeom prst="rect">
            <a:avLst/>
          </a:prstGeom>
          <a:noFill/>
          <a:ln>
            <a:noFill/>
          </a:ln>
        </p:spPr>
      </p:pic>
      <p:sp>
        <p:nvSpPr>
          <p:cNvPr id="562" name="Google Shape;562;p2"/>
          <p:cNvSpPr txBox="1"/>
          <p:nvPr/>
        </p:nvSpPr>
        <p:spPr>
          <a:xfrm>
            <a:off x="2041844" y="2101650"/>
            <a:ext cx="5189100" cy="940200"/>
          </a:xfrm>
          <a:prstGeom prst="rect">
            <a:avLst/>
          </a:prstGeom>
          <a:noFill/>
          <a:ln>
            <a:noFill/>
          </a:ln>
        </p:spPr>
        <p:txBody>
          <a:bodyPr anchorCtr="0" anchor="b" bIns="91425" lIns="91425" spcFirstLastPara="1" rIns="91425" wrap="square" tIns="91425">
            <a:normAutofit lnSpcReduction="10000"/>
          </a:bodyPr>
          <a:lstStyle/>
          <a:p>
            <a:pPr indent="0" lvl="0" marL="0" marR="0" rtl="0" algn="ctr">
              <a:lnSpc>
                <a:spcPct val="100000"/>
              </a:lnSpc>
              <a:spcBef>
                <a:spcPts val="0"/>
              </a:spcBef>
              <a:spcAft>
                <a:spcPts val="0"/>
              </a:spcAft>
              <a:buClr>
                <a:srgbClr val="000000"/>
              </a:buClr>
              <a:buSzPts val="5200"/>
              <a:buFont typeface="Arial"/>
              <a:buNone/>
            </a:pPr>
            <a:r>
              <a:rPr b="0" i="0" lang="en" sz="5200" u="none" cap="none" strike="noStrike">
                <a:solidFill>
                  <a:srgbClr val="FFFFFF"/>
                </a:solidFill>
                <a:latin typeface="Press Start 2P"/>
                <a:ea typeface="Press Start 2P"/>
                <a:cs typeface="Press Start 2P"/>
                <a:sym typeface="Press Start 2P"/>
              </a:rPr>
              <a:t>STL</a:t>
            </a:r>
            <a:endParaRPr b="0" i="0" sz="5200" u="none" cap="none" strike="noStrike">
              <a:solidFill>
                <a:srgbClr val="FFFFFF"/>
              </a:solidFill>
              <a:latin typeface="Press Start 2P"/>
              <a:ea typeface="Press Start 2P"/>
              <a:cs typeface="Press Start 2P"/>
              <a:sym typeface="Press Start 2P"/>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3"/>
          <p:cNvPicPr preferRelativeResize="0"/>
          <p:nvPr/>
        </p:nvPicPr>
        <p:blipFill rotWithShape="1">
          <a:blip r:embed="rId3">
            <a:alphaModFix/>
          </a:blip>
          <a:srcRect b="0" l="0" r="0" t="0"/>
          <a:stretch/>
        </p:blipFill>
        <p:spPr>
          <a:xfrm>
            <a:off x="-3" y="0"/>
            <a:ext cx="9144000" cy="5143500"/>
          </a:xfrm>
          <a:prstGeom prst="rect">
            <a:avLst/>
          </a:prstGeom>
          <a:noFill/>
          <a:ln>
            <a:noFill/>
          </a:ln>
        </p:spPr>
      </p:pic>
      <p:pic>
        <p:nvPicPr>
          <p:cNvPr id="568" name="Google Shape;568;p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69" name="Google Shape;569;p3"/>
          <p:cNvSpPr txBox="1"/>
          <p:nvPr/>
        </p:nvSpPr>
        <p:spPr>
          <a:xfrm>
            <a:off x="488400" y="722575"/>
            <a:ext cx="81672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3000"/>
              <a:buFont typeface="Arial"/>
              <a:buNone/>
            </a:pPr>
            <a:r>
              <a:rPr b="0" i="0" lang="en" sz="3000" u="none" cap="none" strike="noStrike">
                <a:solidFill>
                  <a:srgbClr val="1A1A1A"/>
                </a:solidFill>
                <a:latin typeface="Verdana"/>
                <a:ea typeface="Verdana"/>
                <a:cs typeface="Verdana"/>
                <a:sym typeface="Verdana"/>
              </a:rPr>
              <a:t>The Standard Template Library (STL) is a set of C++ template classes to provide common programming data structures and functions such as lists, stacks, arrays, etc. It is a library of container classes, algorithms, and iterators.</a:t>
            </a:r>
            <a:endParaRPr b="0" i="0" sz="3000" u="none" cap="none" strike="noStrike">
              <a:solidFill>
                <a:srgbClr val="1A1A1A"/>
              </a:solidFill>
              <a:latin typeface="Verdana"/>
              <a:ea typeface="Verdana"/>
              <a:cs typeface="Verdana"/>
              <a:sym typeface="Verdana"/>
            </a:endParaRPr>
          </a:p>
        </p:txBody>
      </p:sp>
      <p:sp>
        <p:nvSpPr>
          <p:cNvPr id="570" name="Google Shape;570;p3"/>
          <p:cNvSpPr txBox="1"/>
          <p:nvPr/>
        </p:nvSpPr>
        <p:spPr>
          <a:xfrm>
            <a:off x="8425425" y="4785875"/>
            <a:ext cx="91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571" name="Google Shape;571;p3"/>
          <p:cNvSpPr txBox="1"/>
          <p:nvPr/>
        </p:nvSpPr>
        <p:spPr>
          <a:xfrm>
            <a:off x="7594077" y="432417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28</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53"/>
          <p:cNvPicPr preferRelativeResize="0"/>
          <p:nvPr/>
        </p:nvPicPr>
        <p:blipFill rotWithShape="1">
          <a:blip r:embed="rId3">
            <a:alphaModFix/>
          </a:blip>
          <a:srcRect b="0" l="0" r="0" t="0"/>
          <a:stretch/>
        </p:blipFill>
        <p:spPr>
          <a:xfrm>
            <a:off x="0" y="316"/>
            <a:ext cx="9143860" cy="5143184"/>
          </a:xfrm>
          <a:prstGeom prst="rect">
            <a:avLst/>
          </a:prstGeom>
          <a:noFill/>
          <a:ln>
            <a:noFill/>
          </a:ln>
        </p:spPr>
      </p:pic>
      <p:sp>
        <p:nvSpPr>
          <p:cNvPr id="577" name="Google Shape;577;p53"/>
          <p:cNvSpPr txBox="1"/>
          <p:nvPr/>
        </p:nvSpPr>
        <p:spPr>
          <a:xfrm>
            <a:off x="311700" y="908950"/>
            <a:ext cx="8520600" cy="20526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5200"/>
              <a:buFont typeface="Arial"/>
              <a:buNone/>
            </a:pPr>
            <a:r>
              <a:rPr b="0" i="0" lang="en" sz="5200" u="none" cap="none" strike="noStrike">
                <a:solidFill>
                  <a:schemeClr val="lt1"/>
                </a:solidFill>
                <a:latin typeface="Arial"/>
                <a:ea typeface="Arial"/>
                <a:cs typeface="Arial"/>
                <a:sym typeface="Arial"/>
              </a:rPr>
              <a:t>VECTOR</a:t>
            </a:r>
            <a:endParaRPr b="0" i="0" sz="52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83" name="Google Shape;583;p54"/>
          <p:cNvSpPr txBox="1"/>
          <p:nvPr>
            <p:ph type="ctrTitle"/>
          </p:nvPr>
        </p:nvSpPr>
        <p:spPr>
          <a:xfrm>
            <a:off x="-27174" y="326925"/>
            <a:ext cx="4428600" cy="51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2200">
                <a:latin typeface="Press Start 2P"/>
                <a:ea typeface="Press Start 2P"/>
                <a:cs typeface="Press Start 2P"/>
                <a:sym typeface="Press Start 2P"/>
              </a:rPr>
              <a:t> </a:t>
            </a:r>
            <a:r>
              <a:rPr b="1" lang="en" sz="2200">
                <a:solidFill>
                  <a:schemeClr val="dk1"/>
                </a:solidFill>
                <a:latin typeface="Press Start 2P"/>
                <a:ea typeface="Press Start 2P"/>
                <a:cs typeface="Press Start 2P"/>
                <a:sym typeface="Press Start 2P"/>
              </a:rPr>
              <a:t>Vector</a:t>
            </a:r>
            <a:endParaRPr b="1" sz="2200">
              <a:solidFill>
                <a:schemeClr val="dk1"/>
              </a:solidFill>
              <a:latin typeface="Press Start 2P"/>
              <a:ea typeface="Press Start 2P"/>
              <a:cs typeface="Press Start 2P"/>
              <a:sym typeface="Press Start 2P"/>
            </a:endParaRPr>
          </a:p>
        </p:txBody>
      </p:sp>
      <p:sp>
        <p:nvSpPr>
          <p:cNvPr id="584" name="Google Shape;584;p54"/>
          <p:cNvSpPr txBox="1"/>
          <p:nvPr/>
        </p:nvSpPr>
        <p:spPr>
          <a:xfrm>
            <a:off x="344700" y="1187137"/>
            <a:ext cx="8454600" cy="199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Clr>
                <a:srgbClr val="000000"/>
              </a:buClr>
              <a:buSzPts val="2700"/>
              <a:buFont typeface="Arial"/>
              <a:buNone/>
            </a:pPr>
            <a:r>
              <a:rPr b="0" i="0" lang="en" sz="2700" u="none" cap="none" strike="noStrike">
                <a:solidFill>
                  <a:srgbClr val="1A1A1A"/>
                </a:solidFill>
                <a:latin typeface="Verdana"/>
                <a:ea typeface="Verdana"/>
                <a:cs typeface="Verdana"/>
                <a:sym typeface="Verdana"/>
              </a:rPr>
              <a:t>Vectors are same as dynamic arrays with the ability to resize itself automatically when an element is inserted or deleted, with their storage being handled automatically by the container.</a:t>
            </a:r>
            <a:endParaRPr b="0" i="0" sz="2300" u="none" cap="none" strike="noStrike">
              <a:solidFill>
                <a:srgbClr val="1A1A1A"/>
              </a:solidFill>
              <a:latin typeface="Verdana"/>
              <a:ea typeface="Verdana"/>
              <a:cs typeface="Verdana"/>
              <a:sym typeface="Verdana"/>
            </a:endParaRPr>
          </a:p>
        </p:txBody>
      </p:sp>
      <p:sp>
        <p:nvSpPr>
          <p:cNvPr id="585" name="Google Shape;585;p54"/>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586" name="Google Shape;586;p54"/>
          <p:cNvSpPr txBox="1"/>
          <p:nvPr/>
        </p:nvSpPr>
        <p:spPr>
          <a:xfrm>
            <a:off x="8139600" y="4509175"/>
            <a:ext cx="468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587" name="Google Shape;587;p54"/>
          <p:cNvSpPr txBox="1"/>
          <p:nvPr/>
        </p:nvSpPr>
        <p:spPr>
          <a:xfrm>
            <a:off x="7570700" y="430330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29</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5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93" name="Google Shape;593;p55"/>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5"/>
          <p:cNvSpPr txBox="1"/>
          <p:nvPr/>
        </p:nvSpPr>
        <p:spPr>
          <a:xfrm>
            <a:off x="317775" y="378775"/>
            <a:ext cx="6509100" cy="1302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Verdana"/>
                <a:ea typeface="Verdana"/>
                <a:cs typeface="Verdana"/>
                <a:sym typeface="Verdana"/>
              </a:rPr>
              <a:t>               </a:t>
            </a:r>
            <a:r>
              <a:rPr b="0" i="0" lang="en" sz="2200" u="none" cap="none" strike="noStrike">
                <a:solidFill>
                  <a:srgbClr val="000000"/>
                </a:solidFill>
                <a:latin typeface="Verdana"/>
                <a:ea typeface="Verdana"/>
                <a:cs typeface="Verdana"/>
                <a:sym typeface="Verdana"/>
              </a:rPr>
              <a:t> int  n;                          </a:t>
            </a:r>
            <a:endParaRPr b="0" i="0" sz="22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Verdana"/>
                <a:ea typeface="Verdana"/>
                <a:cs typeface="Verdana"/>
                <a:sym typeface="Verdana"/>
              </a:rPr>
              <a:t>          cin&gt;&gt;n;               </a:t>
            </a:r>
            <a:endParaRPr b="0" i="0" sz="22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Verdana"/>
                <a:ea typeface="Verdana"/>
                <a:cs typeface="Verdana"/>
                <a:sym typeface="Verdana"/>
              </a:rPr>
              <a:t>          int a[n];    n=5</a:t>
            </a:r>
            <a:endParaRPr b="0" i="0" sz="2200" u="none" cap="none" strike="noStrike">
              <a:solidFill>
                <a:srgbClr val="000000"/>
              </a:solidFill>
              <a:latin typeface="Verdana"/>
              <a:ea typeface="Verdana"/>
              <a:cs typeface="Verdana"/>
              <a:sym typeface="Verdana"/>
            </a:endParaRPr>
          </a:p>
        </p:txBody>
      </p:sp>
      <p:graphicFrame>
        <p:nvGraphicFramePr>
          <p:cNvPr id="595" name="Google Shape;595;p55"/>
          <p:cNvGraphicFramePr/>
          <p:nvPr/>
        </p:nvGraphicFramePr>
        <p:xfrm>
          <a:off x="727000" y="2658773"/>
          <a:ext cx="3000000" cy="3000000"/>
        </p:xfrm>
        <a:graphic>
          <a:graphicData uri="http://schemas.openxmlformats.org/drawingml/2006/table">
            <a:tbl>
              <a:tblPr>
                <a:noFill/>
                <a:tableStyleId>{9FC4CFC3-A0B2-436E-8FC2-AE7B83E6ED1F}</a:tableStyleId>
              </a:tblPr>
              <a:tblGrid>
                <a:gridCol w="1606475"/>
                <a:gridCol w="1593925"/>
                <a:gridCol w="1593925"/>
                <a:gridCol w="1593925"/>
                <a:gridCol w="15939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1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3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6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9</a:t>
                      </a:r>
                      <a:endParaRPr sz="1400" u="none" cap="none" strike="noStrike"/>
                    </a:p>
                  </a:txBody>
                  <a:tcPr marT="91425" marB="91425" marR="91425" marL="91425"/>
                </a:tc>
              </a:tr>
            </a:tbl>
          </a:graphicData>
        </a:graphic>
      </p:graphicFrame>
      <p:sp>
        <p:nvSpPr>
          <p:cNvPr id="596" name="Google Shape;596;p55"/>
          <p:cNvSpPr txBox="1"/>
          <p:nvPr/>
        </p:nvSpPr>
        <p:spPr>
          <a:xfrm>
            <a:off x="338250" y="1528625"/>
            <a:ext cx="1674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0000"/>
                </a:solidFill>
                <a:latin typeface="Verdana"/>
                <a:ea typeface="Verdana"/>
                <a:cs typeface="Verdana"/>
                <a:sym typeface="Verdana"/>
              </a:rPr>
              <a:t>index</a:t>
            </a:r>
            <a:endParaRPr b="0" i="0" sz="1800" u="none" cap="none" strike="noStrike">
              <a:solidFill>
                <a:srgbClr val="FF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cxnSp>
        <p:nvCxnSpPr>
          <p:cNvPr id="597" name="Google Shape;597;p55"/>
          <p:cNvCxnSpPr/>
          <p:nvPr/>
        </p:nvCxnSpPr>
        <p:spPr>
          <a:xfrm>
            <a:off x="796650" y="1891225"/>
            <a:ext cx="508500" cy="474000"/>
          </a:xfrm>
          <a:prstGeom prst="straightConnector1">
            <a:avLst/>
          </a:prstGeom>
          <a:noFill/>
          <a:ln cap="flat" cmpd="sng" w="9525">
            <a:solidFill>
              <a:srgbClr val="1A1A1A"/>
            </a:solidFill>
            <a:prstDash val="solid"/>
            <a:round/>
            <a:headEnd len="sm" w="sm" type="none"/>
            <a:tailEnd len="med" w="med" type="triangle"/>
          </a:ln>
        </p:spPr>
      </p:cxnSp>
      <p:sp>
        <p:nvSpPr>
          <p:cNvPr id="598" name="Google Shape;598;p55"/>
          <p:cNvSpPr txBox="1"/>
          <p:nvPr/>
        </p:nvSpPr>
        <p:spPr>
          <a:xfrm>
            <a:off x="1355000" y="2205725"/>
            <a:ext cx="24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0</a:t>
            </a:r>
            <a:endParaRPr b="0" i="0" sz="1400" u="none" cap="none" strike="noStrike">
              <a:solidFill>
                <a:srgbClr val="000000"/>
              </a:solidFill>
              <a:latin typeface="Raleway"/>
              <a:ea typeface="Raleway"/>
              <a:cs typeface="Raleway"/>
              <a:sym typeface="Raleway"/>
            </a:endParaRPr>
          </a:p>
        </p:txBody>
      </p:sp>
      <p:sp>
        <p:nvSpPr>
          <p:cNvPr id="599" name="Google Shape;599;p55"/>
          <p:cNvSpPr txBox="1"/>
          <p:nvPr/>
        </p:nvSpPr>
        <p:spPr>
          <a:xfrm>
            <a:off x="2825275" y="2217800"/>
            <a:ext cx="3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1</a:t>
            </a:r>
            <a:endParaRPr b="0" i="0" sz="1400" u="none" cap="none" strike="noStrike">
              <a:solidFill>
                <a:srgbClr val="000000"/>
              </a:solidFill>
              <a:latin typeface="Raleway"/>
              <a:ea typeface="Raleway"/>
              <a:cs typeface="Raleway"/>
              <a:sym typeface="Raleway"/>
            </a:endParaRPr>
          </a:p>
        </p:txBody>
      </p:sp>
      <p:sp>
        <p:nvSpPr>
          <p:cNvPr id="600" name="Google Shape;600;p55"/>
          <p:cNvSpPr txBox="1"/>
          <p:nvPr/>
        </p:nvSpPr>
        <p:spPr>
          <a:xfrm>
            <a:off x="4355250" y="2205725"/>
            <a:ext cx="3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2</a:t>
            </a:r>
            <a:endParaRPr b="0" i="0" sz="1400" u="none" cap="none" strike="noStrike">
              <a:solidFill>
                <a:srgbClr val="000000"/>
              </a:solidFill>
              <a:latin typeface="Raleway"/>
              <a:ea typeface="Raleway"/>
              <a:cs typeface="Raleway"/>
              <a:sym typeface="Raleway"/>
            </a:endParaRPr>
          </a:p>
        </p:txBody>
      </p:sp>
      <p:sp>
        <p:nvSpPr>
          <p:cNvPr id="601" name="Google Shape;601;p55"/>
          <p:cNvSpPr txBox="1"/>
          <p:nvPr/>
        </p:nvSpPr>
        <p:spPr>
          <a:xfrm>
            <a:off x="6052675" y="2205725"/>
            <a:ext cx="3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3</a:t>
            </a:r>
            <a:endParaRPr b="0" i="0" sz="1400" u="none" cap="none" strike="noStrike">
              <a:solidFill>
                <a:srgbClr val="000000"/>
              </a:solidFill>
              <a:latin typeface="Raleway"/>
              <a:ea typeface="Raleway"/>
              <a:cs typeface="Raleway"/>
              <a:sym typeface="Raleway"/>
            </a:endParaRPr>
          </a:p>
        </p:txBody>
      </p:sp>
      <p:sp>
        <p:nvSpPr>
          <p:cNvPr id="602" name="Google Shape;602;p55"/>
          <p:cNvSpPr txBox="1"/>
          <p:nvPr/>
        </p:nvSpPr>
        <p:spPr>
          <a:xfrm>
            <a:off x="7630500" y="2205725"/>
            <a:ext cx="3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aleway"/>
                <a:ea typeface="Raleway"/>
                <a:cs typeface="Raleway"/>
                <a:sym typeface="Raleway"/>
              </a:rPr>
              <a:t>4</a:t>
            </a:r>
            <a:endParaRPr b="0" i="0" sz="1400" u="none" cap="none" strike="noStrike">
              <a:solidFill>
                <a:srgbClr val="000000"/>
              </a:solidFill>
              <a:latin typeface="Raleway"/>
              <a:ea typeface="Raleway"/>
              <a:cs typeface="Raleway"/>
              <a:sym typeface="Raleway"/>
            </a:endParaRPr>
          </a:p>
        </p:txBody>
      </p:sp>
      <p:sp>
        <p:nvSpPr>
          <p:cNvPr id="603" name="Google Shape;603;p55"/>
          <p:cNvSpPr txBox="1"/>
          <p:nvPr/>
        </p:nvSpPr>
        <p:spPr>
          <a:xfrm>
            <a:off x="1422200" y="3790725"/>
            <a:ext cx="797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FF0000"/>
                </a:solidFill>
                <a:latin typeface="Verdana"/>
                <a:ea typeface="Verdana"/>
                <a:cs typeface="Verdana"/>
                <a:sym typeface="Verdana"/>
              </a:rPr>
              <a:t>a[0]</a:t>
            </a:r>
            <a:endParaRPr b="0" i="0" sz="2100" u="none" cap="none" strike="noStrike">
              <a:solidFill>
                <a:srgbClr val="FF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Verdana"/>
              <a:ea typeface="Verdana"/>
              <a:cs typeface="Verdana"/>
              <a:sym typeface="Verdana"/>
            </a:endParaRPr>
          </a:p>
        </p:txBody>
      </p:sp>
      <p:sp>
        <p:nvSpPr>
          <p:cNvPr id="604" name="Google Shape;604;p55"/>
          <p:cNvSpPr txBox="1"/>
          <p:nvPr/>
        </p:nvSpPr>
        <p:spPr>
          <a:xfrm>
            <a:off x="2451675" y="3790725"/>
            <a:ext cx="747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2000" u="none" cap="none" strike="noStrike">
                <a:solidFill>
                  <a:srgbClr val="FF0000"/>
                </a:solidFill>
                <a:latin typeface="Verdana"/>
                <a:ea typeface="Verdana"/>
                <a:cs typeface="Verdana"/>
                <a:sym typeface="Verdana"/>
              </a:rPr>
              <a:t>a[1]</a:t>
            </a:r>
            <a:endParaRPr b="0" i="0" sz="2000" u="none" cap="none" strike="noStrike">
              <a:solidFill>
                <a:srgbClr val="FF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Verdana"/>
              <a:ea typeface="Verdana"/>
              <a:cs typeface="Verdana"/>
              <a:sym typeface="Verdana"/>
            </a:endParaRPr>
          </a:p>
        </p:txBody>
      </p:sp>
      <p:cxnSp>
        <p:nvCxnSpPr>
          <p:cNvPr id="605" name="Google Shape;605;p55"/>
          <p:cNvCxnSpPr>
            <a:stCxn id="603" idx="0"/>
          </p:cNvCxnSpPr>
          <p:nvPr/>
        </p:nvCxnSpPr>
        <p:spPr>
          <a:xfrm rot="10800000">
            <a:off x="1805900" y="3142725"/>
            <a:ext cx="15000" cy="648000"/>
          </a:xfrm>
          <a:prstGeom prst="straightConnector1">
            <a:avLst/>
          </a:prstGeom>
          <a:noFill/>
          <a:ln cap="flat" cmpd="sng" w="28575">
            <a:solidFill>
              <a:srgbClr val="1A1A1A"/>
            </a:solidFill>
            <a:prstDash val="solid"/>
            <a:round/>
            <a:headEnd len="sm" w="sm" type="none"/>
            <a:tailEnd len="med" w="med" type="triangle"/>
          </a:ln>
        </p:spPr>
      </p:cxnSp>
      <p:cxnSp>
        <p:nvCxnSpPr>
          <p:cNvPr id="606" name="Google Shape;606;p55"/>
          <p:cNvCxnSpPr>
            <a:stCxn id="604" idx="0"/>
          </p:cNvCxnSpPr>
          <p:nvPr/>
        </p:nvCxnSpPr>
        <p:spPr>
          <a:xfrm flipH="1" rot="10800000">
            <a:off x="2825325" y="3104025"/>
            <a:ext cx="92100" cy="686700"/>
          </a:xfrm>
          <a:prstGeom prst="straightConnector1">
            <a:avLst/>
          </a:prstGeom>
          <a:noFill/>
          <a:ln cap="flat" cmpd="sng" w="28575">
            <a:solidFill>
              <a:srgbClr val="1A1A1A"/>
            </a:solidFill>
            <a:prstDash val="solid"/>
            <a:round/>
            <a:headEnd len="sm" w="sm" type="none"/>
            <a:tailEnd len="med" w="med" type="triangle"/>
          </a:ln>
        </p:spPr>
      </p:cxnSp>
      <p:sp>
        <p:nvSpPr>
          <p:cNvPr id="607" name="Google Shape;607;p55"/>
          <p:cNvSpPr txBox="1"/>
          <p:nvPr/>
        </p:nvSpPr>
        <p:spPr>
          <a:xfrm>
            <a:off x="8000725" y="450645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608" name="Google Shape;608;p55"/>
          <p:cNvSpPr txBox="1"/>
          <p:nvPr/>
        </p:nvSpPr>
        <p:spPr>
          <a:xfrm>
            <a:off x="7585825" y="4310158"/>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30</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1" name="Google Shape;121;p6"/>
          <p:cNvSpPr txBox="1"/>
          <p:nvPr/>
        </p:nvSpPr>
        <p:spPr>
          <a:xfrm>
            <a:off x="311700" y="238500"/>
            <a:ext cx="74193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2200" u="none" cap="none" strike="noStrike">
                <a:solidFill>
                  <a:schemeClr val="dk1"/>
                </a:solidFill>
                <a:latin typeface="Press Start 2P"/>
                <a:ea typeface="Press Start 2P"/>
                <a:cs typeface="Press Start 2P"/>
                <a:sym typeface="Press Start 2P"/>
              </a:rPr>
              <a:t>Sorting in Competitive</a:t>
            </a:r>
            <a:r>
              <a:rPr b="1" i="0" lang="en" sz="3000" u="none" cap="none" strike="noStrike">
                <a:solidFill>
                  <a:schemeClr val="dk1"/>
                </a:solidFill>
                <a:latin typeface="Arial"/>
                <a:ea typeface="Arial"/>
                <a:cs typeface="Arial"/>
                <a:sym typeface="Arial"/>
              </a:rPr>
              <a:t> </a:t>
            </a:r>
            <a:r>
              <a:rPr b="0" i="0" lang="en" sz="3000" u="none" cap="none" strike="noStrike">
                <a:solidFill>
                  <a:schemeClr val="lt1"/>
                </a:solidFill>
                <a:latin typeface="Verdana"/>
                <a:ea typeface="Verdana"/>
                <a:cs typeface="Verdana"/>
                <a:sym typeface="Verdana"/>
              </a:rPr>
              <a:t>Programming</a:t>
            </a:r>
            <a:endParaRPr b="0" i="0" sz="3000" u="none" cap="none" strike="noStrike">
              <a:solidFill>
                <a:schemeClr val="lt1"/>
              </a:solidFill>
              <a:latin typeface="Verdana"/>
              <a:ea typeface="Verdana"/>
              <a:cs typeface="Verdana"/>
              <a:sym typeface="Verdana"/>
            </a:endParaRPr>
          </a:p>
        </p:txBody>
      </p:sp>
      <p:sp>
        <p:nvSpPr>
          <p:cNvPr id="122" name="Google Shape;122;p6"/>
          <p:cNvSpPr txBox="1"/>
          <p:nvPr/>
        </p:nvSpPr>
        <p:spPr>
          <a:xfrm>
            <a:off x="311700" y="1252081"/>
            <a:ext cx="8356200" cy="290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2100"/>
              <a:buFont typeface="Arial"/>
              <a:buNone/>
            </a:pPr>
            <a:r>
              <a:rPr b="1" i="0" lang="en" sz="2100" u="none" cap="none" strike="noStrike">
                <a:solidFill>
                  <a:srgbClr val="1A1A1A"/>
                </a:solidFill>
                <a:latin typeface="Verdana"/>
                <a:ea typeface="Verdana"/>
                <a:cs typeface="Verdana"/>
                <a:sym typeface="Verdana"/>
              </a:rPr>
              <a:t>Sort STL :- a[n]</a:t>
            </a:r>
            <a:endParaRPr b="1" i="0" sz="21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sort(a, a+n); → ascending order</a:t>
            </a:r>
            <a:endParaRPr b="0" i="0" sz="21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sort(a, a+n, greater&lt;int&gt;()); →  descending order</a:t>
            </a:r>
            <a:endParaRPr b="0" i="0" sz="21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100"/>
              <a:buFont typeface="Arial"/>
              <a:buNone/>
            </a:pPr>
            <a:r>
              <a:t/>
            </a:r>
            <a:endParaRPr b="0" i="0" sz="21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100"/>
              <a:buFont typeface="Arial"/>
              <a:buNone/>
            </a:pPr>
            <a:r>
              <a:rPr b="1" i="0" lang="en" sz="2100" u="none" cap="none" strike="noStrike">
                <a:solidFill>
                  <a:srgbClr val="1A1A1A"/>
                </a:solidFill>
                <a:latin typeface="Verdana"/>
                <a:ea typeface="Verdana"/>
                <a:cs typeface="Verdana"/>
                <a:sym typeface="Verdana"/>
              </a:rPr>
              <a:t>What sorting algorithm is used?</a:t>
            </a:r>
            <a:endParaRPr b="1" i="0" sz="21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Combination of following three algorithms:</a:t>
            </a:r>
            <a:endParaRPr b="0" i="0" sz="21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Quicksort, Heapsort and Insertion Sort</a:t>
            </a:r>
            <a:endParaRPr b="0" i="0" sz="2100" u="none" cap="none" strike="noStrike">
              <a:solidFill>
                <a:srgbClr val="1A1A1A"/>
              </a:solidFill>
              <a:latin typeface="Verdana"/>
              <a:ea typeface="Verdana"/>
              <a:cs typeface="Verdana"/>
              <a:sym typeface="Verdana"/>
            </a:endParaRPr>
          </a:p>
        </p:txBody>
      </p:sp>
      <p:sp>
        <p:nvSpPr>
          <p:cNvPr id="123" name="Google Shape;123;p6"/>
          <p:cNvSpPr txBox="1"/>
          <p:nvPr/>
        </p:nvSpPr>
        <p:spPr>
          <a:xfrm>
            <a:off x="7565587" y="4297412"/>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02</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5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14" name="Google Shape;614;p56"/>
          <p:cNvSpPr txBox="1"/>
          <p:nvPr/>
        </p:nvSpPr>
        <p:spPr>
          <a:xfrm>
            <a:off x="564150" y="1198900"/>
            <a:ext cx="3349500" cy="1422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1A1A1A"/>
              </a:buClr>
              <a:buSzPts val="2400"/>
              <a:buFont typeface="Verdana"/>
              <a:buChar char="●"/>
            </a:pPr>
            <a:r>
              <a:rPr b="0" i="0" lang="en" sz="2400" u="none" cap="none" strike="noStrike">
                <a:solidFill>
                  <a:srgbClr val="1A1A1A"/>
                </a:solidFill>
                <a:latin typeface="Verdana"/>
                <a:ea typeface="Verdana"/>
                <a:cs typeface="Verdana"/>
                <a:sym typeface="Verdana"/>
              </a:rPr>
              <a:t>push_back( x )</a:t>
            </a:r>
            <a:endParaRPr b="0" i="0" sz="2400" u="none" cap="none" strike="noStrike">
              <a:solidFill>
                <a:srgbClr val="1A1A1A"/>
              </a:solidFill>
              <a:latin typeface="Verdana"/>
              <a:ea typeface="Verdana"/>
              <a:cs typeface="Verdana"/>
              <a:sym typeface="Verdana"/>
            </a:endParaRPr>
          </a:p>
          <a:p>
            <a:pPr indent="-381000" lvl="0" marL="457200" marR="0" rtl="0" algn="l">
              <a:lnSpc>
                <a:spcPct val="115000"/>
              </a:lnSpc>
              <a:spcBef>
                <a:spcPts val="0"/>
              </a:spcBef>
              <a:spcAft>
                <a:spcPts val="0"/>
              </a:spcAft>
              <a:buClr>
                <a:srgbClr val="1A1A1A"/>
              </a:buClr>
              <a:buSzPts val="2400"/>
              <a:buFont typeface="Verdana"/>
              <a:buChar char="●"/>
            </a:pPr>
            <a:r>
              <a:rPr b="0" i="0" lang="en" sz="2400" u="none" cap="none" strike="noStrike">
                <a:solidFill>
                  <a:srgbClr val="1A1A1A"/>
                </a:solidFill>
                <a:latin typeface="Verdana"/>
                <a:ea typeface="Verdana"/>
                <a:cs typeface="Verdana"/>
                <a:sym typeface="Verdana"/>
              </a:rPr>
              <a:t>pop_back()</a:t>
            </a:r>
            <a:endParaRPr b="0" i="0" sz="2400" u="none" cap="none" strike="noStrike">
              <a:solidFill>
                <a:srgbClr val="1A1A1A"/>
              </a:solidFill>
              <a:latin typeface="Verdana"/>
              <a:ea typeface="Verdana"/>
              <a:cs typeface="Verdana"/>
              <a:sym typeface="Verdana"/>
            </a:endParaRPr>
          </a:p>
          <a:p>
            <a:pPr indent="-381000" lvl="0" marL="457200" marR="0" rtl="0" algn="l">
              <a:lnSpc>
                <a:spcPct val="115000"/>
              </a:lnSpc>
              <a:spcBef>
                <a:spcPts val="0"/>
              </a:spcBef>
              <a:spcAft>
                <a:spcPts val="0"/>
              </a:spcAft>
              <a:buClr>
                <a:srgbClr val="1A1A1A"/>
              </a:buClr>
              <a:buSzPts val="2400"/>
              <a:buFont typeface="Verdana"/>
              <a:buChar char="●"/>
            </a:pPr>
            <a:r>
              <a:rPr b="0" i="0" lang="en" sz="2400" u="none" cap="none" strike="noStrike">
                <a:solidFill>
                  <a:srgbClr val="1A1A1A"/>
                </a:solidFill>
                <a:latin typeface="Verdana"/>
                <a:ea typeface="Verdana"/>
                <a:cs typeface="Verdana"/>
                <a:sym typeface="Verdana"/>
              </a:rPr>
              <a:t>size( )</a:t>
            </a:r>
            <a:endParaRPr b="0" i="0" sz="2400" u="none" cap="none" strike="noStrike">
              <a:solidFill>
                <a:srgbClr val="1A1A1A"/>
              </a:solidFill>
              <a:latin typeface="Verdana"/>
              <a:ea typeface="Verdana"/>
              <a:cs typeface="Verdana"/>
              <a:sym typeface="Verdana"/>
            </a:endParaRPr>
          </a:p>
          <a:p>
            <a:pPr indent="-381000" lvl="0" marL="457200" marR="0" rtl="0" algn="l">
              <a:lnSpc>
                <a:spcPct val="115000"/>
              </a:lnSpc>
              <a:spcBef>
                <a:spcPts val="0"/>
              </a:spcBef>
              <a:spcAft>
                <a:spcPts val="0"/>
              </a:spcAft>
              <a:buClr>
                <a:srgbClr val="1A1A1A"/>
              </a:buClr>
              <a:buSzPts val="2400"/>
              <a:buFont typeface="Verdana"/>
              <a:buChar char="●"/>
            </a:pPr>
            <a:r>
              <a:rPr b="0" i="0" lang="en" sz="2400" u="none" cap="none" strike="noStrike">
                <a:solidFill>
                  <a:srgbClr val="1A1A1A"/>
                </a:solidFill>
                <a:latin typeface="Verdana"/>
                <a:ea typeface="Verdana"/>
                <a:cs typeface="Verdana"/>
                <a:sym typeface="Verdana"/>
              </a:rPr>
              <a:t>emplace_back(x)</a:t>
            </a:r>
            <a:endParaRPr b="0" i="0" sz="2400" u="none" cap="none" strike="noStrike">
              <a:solidFill>
                <a:srgbClr val="1A1A1A"/>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1A1A1A"/>
              </a:solidFill>
              <a:latin typeface="Verdana"/>
              <a:ea typeface="Verdana"/>
              <a:cs typeface="Verdana"/>
              <a:sym typeface="Verdana"/>
            </a:endParaRPr>
          </a:p>
        </p:txBody>
      </p:sp>
      <p:sp>
        <p:nvSpPr>
          <p:cNvPr id="615" name="Google Shape;615;p56"/>
          <p:cNvSpPr txBox="1"/>
          <p:nvPr/>
        </p:nvSpPr>
        <p:spPr>
          <a:xfrm>
            <a:off x="5049027" y="1147428"/>
            <a:ext cx="33495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vector &lt;int&gt; v;</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 v.size()=4;</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p:txBody>
      </p:sp>
      <p:graphicFrame>
        <p:nvGraphicFramePr>
          <p:cNvPr id="616" name="Google Shape;616;p56"/>
          <p:cNvGraphicFramePr/>
          <p:nvPr/>
        </p:nvGraphicFramePr>
        <p:xfrm>
          <a:off x="4486225" y="3233338"/>
          <a:ext cx="3000000" cy="3000000"/>
        </p:xfrm>
        <a:graphic>
          <a:graphicData uri="http://schemas.openxmlformats.org/drawingml/2006/table">
            <a:tbl>
              <a:tblPr>
                <a:noFill/>
                <a:tableStyleId>{9FC4CFC3-A0B2-436E-8FC2-AE7B83E6ED1F}</a:tableStyleId>
              </a:tblPr>
              <a:tblGrid>
                <a:gridCol w="859975"/>
                <a:gridCol w="859975"/>
                <a:gridCol w="859975"/>
                <a:gridCol w="711250"/>
                <a:gridCol w="775000"/>
              </a:tblGrid>
              <a:tr h="29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617" name="Google Shape;617;p56"/>
          <p:cNvSpPr txBox="1"/>
          <p:nvPr/>
        </p:nvSpPr>
        <p:spPr>
          <a:xfrm>
            <a:off x="4721925" y="2787988"/>
            <a:ext cx="406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0               1                2              3              4</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618" name="Google Shape;618;p56"/>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6"/>
          <p:cNvSpPr txBox="1"/>
          <p:nvPr/>
        </p:nvSpPr>
        <p:spPr>
          <a:xfrm>
            <a:off x="7599050" y="4309188"/>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31</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25" name="Google Shape;625;p57"/>
          <p:cNvSpPr txBox="1"/>
          <p:nvPr/>
        </p:nvSpPr>
        <p:spPr>
          <a:xfrm>
            <a:off x="8177575" y="4611450"/>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7"/>
          <p:cNvSpPr txBox="1"/>
          <p:nvPr/>
        </p:nvSpPr>
        <p:spPr>
          <a:xfrm>
            <a:off x="549125" y="177150"/>
            <a:ext cx="3281400" cy="443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#include&lt;bits/stdc++.h&gt;</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using namespace std;</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int main() </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vector&lt;int&gt; v;</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int n;</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cin &gt;&gt; n;</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for(int i=0; i&lt;n; i++)  </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v.push_back(i);</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v.push_back(10);</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for(int i=0; i&lt;v.size(); i++) </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cout&lt;&lt;v[i]&lt;&lt;" ";</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Verdana"/>
              <a:ea typeface="Verdana"/>
              <a:cs typeface="Verdana"/>
              <a:sym typeface="Verdana"/>
            </a:endParaRPr>
          </a:p>
        </p:txBody>
      </p:sp>
      <p:sp>
        <p:nvSpPr>
          <p:cNvPr id="627" name="Google Shape;627;p57"/>
          <p:cNvSpPr txBox="1"/>
          <p:nvPr/>
        </p:nvSpPr>
        <p:spPr>
          <a:xfrm>
            <a:off x="7129350" y="2076750"/>
            <a:ext cx="1690800" cy="1253700"/>
          </a:xfrm>
          <a:prstGeom prst="rect">
            <a:avLst/>
          </a:prstGeom>
          <a:solidFill>
            <a:srgbClr val="EFEFEF"/>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n" sz="2300" u="sng" cap="none" strike="noStrike">
                <a:solidFill>
                  <a:srgbClr val="000000"/>
                </a:solidFill>
                <a:latin typeface="Verdana"/>
                <a:ea typeface="Verdana"/>
                <a:cs typeface="Verdana"/>
                <a:sym typeface="Verdana"/>
              </a:rPr>
              <a:t>Output</a:t>
            </a:r>
            <a:endParaRPr b="1" i="0" sz="2300" u="sng" cap="none" strike="noStrike">
              <a:solidFill>
                <a:srgbClr val="000000"/>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900"/>
              <a:buFont typeface="Arial"/>
              <a:buNone/>
            </a:pPr>
            <a:r>
              <a:rPr b="0" i="0" lang="en" sz="1900" u="none" cap="none" strike="noStrike">
                <a:solidFill>
                  <a:srgbClr val="252C33"/>
                </a:solidFill>
                <a:latin typeface="Verdana"/>
                <a:ea typeface="Verdana"/>
                <a:cs typeface="Verdana"/>
                <a:sym typeface="Verdana"/>
              </a:rPr>
              <a:t>0 1 2 3 4 10</a:t>
            </a:r>
            <a:endParaRPr b="0" i="0" sz="1900" u="none" cap="none" strike="noStrike">
              <a:solidFill>
                <a:srgbClr val="252C33"/>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rgbClr val="252C33"/>
              </a:solidFill>
              <a:latin typeface="Verdana"/>
              <a:ea typeface="Verdana"/>
              <a:cs typeface="Verdana"/>
              <a:sym typeface="Verdana"/>
            </a:endParaRPr>
          </a:p>
        </p:txBody>
      </p:sp>
      <p:cxnSp>
        <p:nvCxnSpPr>
          <p:cNvPr id="628" name="Google Shape;628;p57"/>
          <p:cNvCxnSpPr/>
          <p:nvPr/>
        </p:nvCxnSpPr>
        <p:spPr>
          <a:xfrm flipH="1">
            <a:off x="3725915" y="231350"/>
            <a:ext cx="11400" cy="4483500"/>
          </a:xfrm>
          <a:prstGeom prst="straightConnector1">
            <a:avLst/>
          </a:prstGeom>
          <a:noFill/>
          <a:ln cap="flat" cmpd="sng" w="9525">
            <a:solidFill>
              <a:srgbClr val="595959"/>
            </a:solidFill>
            <a:prstDash val="solid"/>
            <a:round/>
            <a:headEnd len="sm" w="sm" type="none"/>
            <a:tailEnd len="sm" w="sm" type="none"/>
          </a:ln>
        </p:spPr>
      </p:cxnSp>
      <p:sp>
        <p:nvSpPr>
          <p:cNvPr id="629" name="Google Shape;629;p57"/>
          <p:cNvSpPr txBox="1"/>
          <p:nvPr/>
        </p:nvSpPr>
        <p:spPr>
          <a:xfrm>
            <a:off x="3830525" y="236625"/>
            <a:ext cx="31572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cout&lt;&lt;endl;</a:t>
            </a:r>
            <a:endParaRPr b="0" i="0" sz="16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v.pop_back( );</a:t>
            </a:r>
            <a:endParaRPr b="0" i="0" sz="16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v.pop_back( );</a:t>
            </a:r>
            <a:endParaRPr b="0" i="0" sz="16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int len=v.size( );</a:t>
            </a:r>
            <a:endParaRPr b="0" i="0" sz="16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cout&lt;&lt;len&lt;&lt;endl;</a:t>
            </a:r>
            <a:endParaRPr b="0" i="0" sz="16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for(int i=0; i&lt;v.size(); i++)</a:t>
            </a:r>
            <a:endParaRPr b="0" i="0" sz="16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a:t>
            </a:r>
            <a:endParaRPr b="0" i="0" sz="16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    cout&lt;&lt;v[i]&lt;&lt;" ";</a:t>
            </a:r>
            <a:endParaRPr b="0" i="0" sz="16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 }</a:t>
            </a:r>
            <a:endParaRPr b="0" i="0" sz="16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  return 0;</a:t>
            </a:r>
            <a:endParaRPr b="0" i="0" sz="16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Verdana"/>
                <a:ea typeface="Verdana"/>
                <a:cs typeface="Verdana"/>
                <a:sym typeface="Verdana"/>
              </a:rPr>
              <a:t>}</a:t>
            </a:r>
            <a:endParaRPr b="0" i="0" sz="16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Verdana"/>
              <a:ea typeface="Verdana"/>
              <a:cs typeface="Verdana"/>
              <a:sym typeface="Verdana"/>
            </a:endParaRPr>
          </a:p>
        </p:txBody>
      </p:sp>
      <p:sp>
        <p:nvSpPr>
          <p:cNvPr id="630" name="Google Shape;630;p57"/>
          <p:cNvSpPr txBox="1"/>
          <p:nvPr/>
        </p:nvSpPr>
        <p:spPr>
          <a:xfrm>
            <a:off x="7080925" y="918375"/>
            <a:ext cx="1690800" cy="9039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n" sz="2300" u="sng" cap="none" strike="noStrike">
                <a:solidFill>
                  <a:srgbClr val="000000"/>
                </a:solidFill>
                <a:latin typeface="Verdana"/>
                <a:ea typeface="Verdana"/>
                <a:cs typeface="Verdana"/>
                <a:sym typeface="Verdana"/>
              </a:rPr>
              <a:t>INPUT</a:t>
            </a:r>
            <a:endParaRPr b="1" i="0" sz="2300" u="sng" cap="none" strike="noStrike">
              <a:solidFill>
                <a:srgbClr val="000000"/>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2300"/>
              <a:buFont typeface="Arial"/>
              <a:buNone/>
            </a:pPr>
            <a:r>
              <a:rPr b="0" i="0" lang="en" sz="2300" u="none" cap="none" strike="noStrike">
                <a:solidFill>
                  <a:srgbClr val="252C33"/>
                </a:solidFill>
                <a:latin typeface="Verdana"/>
                <a:ea typeface="Verdana"/>
                <a:cs typeface="Verdana"/>
                <a:sym typeface="Verdana"/>
              </a:rPr>
              <a:t>5</a:t>
            </a:r>
            <a:endParaRPr b="0" i="0" sz="2300" u="none" cap="none" strike="noStrike">
              <a:solidFill>
                <a:srgbClr val="252C33"/>
              </a:solidFill>
              <a:latin typeface="Verdana"/>
              <a:ea typeface="Verdana"/>
              <a:cs typeface="Verdana"/>
              <a:sym typeface="Verdana"/>
            </a:endParaRPr>
          </a:p>
        </p:txBody>
      </p:sp>
      <p:sp>
        <p:nvSpPr>
          <p:cNvPr id="631" name="Google Shape;631;p57"/>
          <p:cNvSpPr txBox="1"/>
          <p:nvPr/>
        </p:nvSpPr>
        <p:spPr>
          <a:xfrm>
            <a:off x="7129350" y="2826713"/>
            <a:ext cx="1690800" cy="780300"/>
          </a:xfrm>
          <a:prstGeom prst="rect">
            <a:avLst/>
          </a:prstGeom>
          <a:solidFill>
            <a:srgbClr val="EFEFEF"/>
          </a:solid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0" i="0" lang="en" sz="1900" u="none" cap="none" strike="noStrike">
                <a:solidFill>
                  <a:srgbClr val="252C33"/>
                </a:solidFill>
                <a:latin typeface="Verdana"/>
                <a:ea typeface="Verdana"/>
                <a:cs typeface="Verdana"/>
                <a:sym typeface="Verdana"/>
              </a:rPr>
              <a:t>4</a:t>
            </a:r>
            <a:endParaRPr b="0" i="0" sz="19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900"/>
              <a:buFont typeface="Arial"/>
              <a:buNone/>
            </a:pPr>
            <a:r>
              <a:rPr b="0" i="0" lang="en" sz="1900" u="none" cap="none" strike="noStrike">
                <a:solidFill>
                  <a:srgbClr val="252C33"/>
                </a:solidFill>
                <a:latin typeface="Verdana"/>
                <a:ea typeface="Verdana"/>
                <a:cs typeface="Verdana"/>
                <a:sym typeface="Verdana"/>
              </a:rPr>
              <a:t>0 1 2 3</a:t>
            </a:r>
            <a:endParaRPr b="0" i="0" sz="1900" u="none" cap="none" strike="noStrike">
              <a:solidFill>
                <a:srgbClr val="252C33"/>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rgbClr val="252C33"/>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rgbClr val="252C33"/>
              </a:solidFill>
              <a:latin typeface="Verdana"/>
              <a:ea typeface="Verdana"/>
              <a:cs typeface="Verdana"/>
              <a:sym typeface="Verdana"/>
            </a:endParaRPr>
          </a:p>
        </p:txBody>
      </p:sp>
      <p:sp>
        <p:nvSpPr>
          <p:cNvPr id="632" name="Google Shape;632;p57"/>
          <p:cNvSpPr txBox="1"/>
          <p:nvPr/>
        </p:nvSpPr>
        <p:spPr>
          <a:xfrm>
            <a:off x="7740300" y="4327200"/>
            <a:ext cx="468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32</a:t>
            </a:r>
            <a:endParaRPr b="0" i="0" sz="1800" u="none" cap="none" strike="noStrike">
              <a:solidFill>
                <a:schemeClr val="lt1"/>
              </a:solidFill>
              <a:latin typeface="Arial"/>
              <a:ea typeface="Arial"/>
              <a:cs typeface="Arial"/>
              <a:sym typeface="Aria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6" name="Shape 636"/>
        <p:cNvGrpSpPr/>
        <p:nvPr/>
      </p:nvGrpSpPr>
      <p:grpSpPr>
        <a:xfrm>
          <a:off x="0" y="0"/>
          <a:ext cx="0" cy="0"/>
          <a:chOff x="0" y="0"/>
          <a:chExt cx="0" cy="0"/>
        </a:xfrm>
      </p:grpSpPr>
      <p:pic>
        <p:nvPicPr>
          <p:cNvPr id="637" name="Google Shape;637;p80"/>
          <p:cNvPicPr preferRelativeResize="0"/>
          <p:nvPr/>
        </p:nvPicPr>
        <p:blipFill rotWithShape="1">
          <a:blip r:embed="rId3">
            <a:alphaModFix/>
          </a:blip>
          <a:srcRect b="0" l="0" r="0" t="0"/>
          <a:stretch/>
        </p:blipFill>
        <p:spPr>
          <a:xfrm>
            <a:off x="0" y="6439"/>
            <a:ext cx="9144000" cy="5143500"/>
          </a:xfrm>
          <a:prstGeom prst="rect">
            <a:avLst/>
          </a:prstGeom>
          <a:noFill/>
          <a:ln>
            <a:noFill/>
          </a:ln>
        </p:spPr>
      </p:pic>
      <p:sp>
        <p:nvSpPr>
          <p:cNvPr id="638" name="Google Shape;638;p80"/>
          <p:cNvSpPr txBox="1"/>
          <p:nvPr>
            <p:ph type="ctrTitle"/>
          </p:nvPr>
        </p:nvSpPr>
        <p:spPr>
          <a:xfrm>
            <a:off x="309000" y="315725"/>
            <a:ext cx="6673200" cy="512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1800"/>
              </a:spcBef>
              <a:spcAft>
                <a:spcPts val="400"/>
              </a:spcAft>
              <a:buSzPts val="1100"/>
              <a:buNone/>
            </a:pPr>
            <a:r>
              <a:rPr b="1" lang="en" sz="2200">
                <a:latin typeface="Press Start 2P"/>
                <a:ea typeface="Press Start 2P"/>
                <a:cs typeface="Press Start 2P"/>
                <a:sym typeface="Press Start 2P"/>
              </a:rPr>
              <a:t>Reverse the Consonants</a:t>
            </a:r>
            <a:endParaRPr b="1" sz="2200">
              <a:latin typeface="Press Start 2P"/>
              <a:ea typeface="Press Start 2P"/>
              <a:cs typeface="Press Start 2P"/>
              <a:sym typeface="Press Start 2P"/>
            </a:endParaRPr>
          </a:p>
        </p:txBody>
      </p:sp>
      <p:pic>
        <p:nvPicPr>
          <p:cNvPr id="639" name="Google Shape;639;p80"/>
          <p:cNvPicPr preferRelativeResize="0"/>
          <p:nvPr/>
        </p:nvPicPr>
        <p:blipFill rotWithShape="1">
          <a:blip r:embed="rId4">
            <a:alphaModFix/>
          </a:blip>
          <a:srcRect b="0" l="0" r="0" t="0"/>
          <a:stretch/>
        </p:blipFill>
        <p:spPr>
          <a:xfrm>
            <a:off x="5734950" y="1307741"/>
            <a:ext cx="3409050" cy="2985221"/>
          </a:xfrm>
          <a:prstGeom prst="rect">
            <a:avLst/>
          </a:prstGeom>
          <a:noFill/>
          <a:ln>
            <a:noFill/>
          </a:ln>
        </p:spPr>
      </p:pic>
      <p:sp>
        <p:nvSpPr>
          <p:cNvPr id="640" name="Google Shape;640;p80"/>
          <p:cNvSpPr txBox="1"/>
          <p:nvPr/>
        </p:nvSpPr>
        <p:spPr>
          <a:xfrm>
            <a:off x="665100" y="3744876"/>
            <a:ext cx="5961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500" u="sng" cap="none" strike="noStrike">
                <a:solidFill>
                  <a:schemeClr val="accent1"/>
                </a:solidFill>
                <a:highlight>
                  <a:srgbClr val="FFFFFF"/>
                </a:highlight>
                <a:latin typeface="Verdana"/>
                <a:ea typeface="Verdana"/>
                <a:cs typeface="Verdana"/>
                <a:sym typeface="Verdana"/>
                <a:hlinkClick r:id="rId5">
                  <a:extLst>
                    <a:ext uri="{A12FA001-AC4F-418D-AE19-62706E023703}">
                      <ahyp:hlinkClr val="tx"/>
                    </a:ext>
                  </a:extLst>
                </a:hlinkClick>
              </a:rPr>
              <a:t>https://bit.ly/42suLTn</a:t>
            </a:r>
            <a:endParaRPr b="0" i="0" sz="2500" u="sng" cap="none" strike="noStrike">
              <a:solidFill>
                <a:schemeClr val="accent1"/>
              </a:solidFill>
              <a:highlight>
                <a:srgbClr val="FFFFFF"/>
              </a:highlight>
              <a:latin typeface="Verdana"/>
              <a:ea typeface="Verdana"/>
              <a:cs typeface="Verdana"/>
              <a:sym typeface="Verdana"/>
            </a:endParaRPr>
          </a:p>
        </p:txBody>
      </p:sp>
      <p:sp>
        <p:nvSpPr>
          <p:cNvPr id="641" name="Google Shape;641;p80"/>
          <p:cNvSpPr txBox="1"/>
          <p:nvPr/>
        </p:nvSpPr>
        <p:spPr>
          <a:xfrm>
            <a:off x="665100" y="1180550"/>
            <a:ext cx="5535600" cy="1658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600"/>
              </a:spcAft>
              <a:buClr>
                <a:srgbClr val="000000"/>
              </a:buClr>
              <a:buSzPts val="2100"/>
              <a:buFont typeface="Arial"/>
              <a:buNone/>
            </a:pPr>
            <a:r>
              <a:rPr b="1" i="0" lang="en" sz="2200" u="none" cap="none" strike="noStrike">
                <a:solidFill>
                  <a:schemeClr val="accent5"/>
                </a:solidFill>
                <a:latin typeface="Verdana"/>
                <a:ea typeface="Verdana"/>
                <a:cs typeface="Verdana"/>
                <a:sym typeface="Verdana"/>
              </a:rPr>
              <a:t>You are given a string s of size n (1 &lt;= n &lt;= 10^8). Your task is to reverse the consonants in the string.</a:t>
            </a:r>
            <a:endParaRPr b="1" i="0" sz="2200" u="none" cap="none" strike="noStrike">
              <a:solidFill>
                <a:schemeClr val="accent5"/>
              </a:solidFill>
              <a:latin typeface="Verdana"/>
              <a:ea typeface="Verdana"/>
              <a:cs typeface="Verdana"/>
              <a:sym typeface="Verdana"/>
            </a:endParaRPr>
          </a:p>
        </p:txBody>
      </p:sp>
      <p:sp>
        <p:nvSpPr>
          <p:cNvPr id="642" name="Google Shape;642;p80"/>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643" name="Google Shape;643;p80"/>
          <p:cNvSpPr txBox="1"/>
          <p:nvPr/>
        </p:nvSpPr>
        <p:spPr>
          <a:xfrm>
            <a:off x="7570700" y="433802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56</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58"/>
          <p:cNvPicPr preferRelativeResize="0"/>
          <p:nvPr/>
        </p:nvPicPr>
        <p:blipFill rotWithShape="1">
          <a:blip r:embed="rId3">
            <a:alphaModFix/>
          </a:blip>
          <a:srcRect b="0" l="0" r="0" t="0"/>
          <a:stretch/>
        </p:blipFill>
        <p:spPr>
          <a:xfrm>
            <a:off x="0" y="316"/>
            <a:ext cx="9143860" cy="5143184"/>
          </a:xfrm>
          <a:prstGeom prst="rect">
            <a:avLst/>
          </a:prstGeom>
          <a:noFill/>
          <a:ln>
            <a:noFill/>
          </a:ln>
        </p:spPr>
      </p:pic>
      <p:sp>
        <p:nvSpPr>
          <p:cNvPr id="649" name="Google Shape;649;p58"/>
          <p:cNvSpPr txBox="1"/>
          <p:nvPr/>
        </p:nvSpPr>
        <p:spPr>
          <a:xfrm>
            <a:off x="123308" y="920425"/>
            <a:ext cx="8520600" cy="20526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5200"/>
              <a:buFont typeface="Arial"/>
              <a:buNone/>
            </a:pPr>
            <a:r>
              <a:rPr b="0" i="0" lang="en" sz="5200" u="none" cap="none" strike="noStrike">
                <a:solidFill>
                  <a:schemeClr val="lt1"/>
                </a:solidFill>
                <a:latin typeface="Press Start 2P"/>
                <a:ea typeface="Press Start 2P"/>
                <a:cs typeface="Press Start 2P"/>
                <a:sym typeface="Press Start 2P"/>
              </a:rPr>
              <a:t>PAIR</a:t>
            </a:r>
            <a:endParaRPr b="0" i="0" sz="5200" u="none" cap="none" strike="noStrike">
              <a:solidFill>
                <a:schemeClr val="lt1"/>
              </a:solidFill>
              <a:latin typeface="Press Start 2P"/>
              <a:ea typeface="Press Start 2P"/>
              <a:cs typeface="Press Start 2P"/>
              <a:sym typeface="Press Start 2P"/>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5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5" name="Google Shape;655;p59"/>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59"/>
          <p:cNvSpPr txBox="1"/>
          <p:nvPr>
            <p:ph type="ctrTitle"/>
          </p:nvPr>
        </p:nvSpPr>
        <p:spPr>
          <a:xfrm>
            <a:off x="335100" y="345450"/>
            <a:ext cx="1728000" cy="51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2200">
                <a:solidFill>
                  <a:schemeClr val="dk1"/>
                </a:solidFill>
                <a:latin typeface="Press Start 2P"/>
                <a:ea typeface="Press Start 2P"/>
                <a:cs typeface="Press Start 2P"/>
                <a:sym typeface="Press Start 2P"/>
              </a:rPr>
              <a:t>Pair</a:t>
            </a:r>
            <a:endParaRPr sz="2200">
              <a:solidFill>
                <a:schemeClr val="dk1"/>
              </a:solidFill>
              <a:latin typeface="Press Start 2P"/>
              <a:ea typeface="Press Start 2P"/>
              <a:cs typeface="Press Start 2P"/>
              <a:sym typeface="Press Start 2P"/>
            </a:endParaRPr>
          </a:p>
        </p:txBody>
      </p:sp>
      <p:sp>
        <p:nvSpPr>
          <p:cNvPr id="657" name="Google Shape;657;p59"/>
          <p:cNvSpPr txBox="1"/>
          <p:nvPr/>
        </p:nvSpPr>
        <p:spPr>
          <a:xfrm>
            <a:off x="664050" y="714025"/>
            <a:ext cx="7815900" cy="19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Coordinates (x,y) = { (6,7) , (12,10) , (4,9) , (16, 8) , (13,17) }</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   x -&gt;</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   y -&gt;</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If we sort the coordinates , x[] and y[]</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   x -&gt;</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   y -&gt;</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t/>
            </a:r>
            <a:endParaRPr b="0" i="0" sz="2400" u="none" cap="none" strike="noStrike">
              <a:solidFill>
                <a:srgbClr val="1A1A1A"/>
              </a:solidFill>
              <a:latin typeface="Verdana"/>
              <a:ea typeface="Verdana"/>
              <a:cs typeface="Verdana"/>
              <a:sym typeface="Verdana"/>
            </a:endParaRPr>
          </a:p>
        </p:txBody>
      </p:sp>
      <p:graphicFrame>
        <p:nvGraphicFramePr>
          <p:cNvPr id="658" name="Google Shape;658;p59"/>
          <p:cNvGraphicFramePr/>
          <p:nvPr/>
        </p:nvGraphicFramePr>
        <p:xfrm>
          <a:off x="1986899" y="1711825"/>
          <a:ext cx="3000000" cy="3000000"/>
        </p:xfrm>
        <a:graphic>
          <a:graphicData uri="http://schemas.openxmlformats.org/drawingml/2006/table">
            <a:tbl>
              <a:tblPr>
                <a:noFill/>
                <a:tableStyleId>{9FC4CFC3-A0B2-436E-8FC2-AE7B83E6ED1F}</a:tableStyleId>
              </a:tblPr>
              <a:tblGrid>
                <a:gridCol w="702825"/>
                <a:gridCol w="702825"/>
                <a:gridCol w="702825"/>
                <a:gridCol w="702825"/>
                <a:gridCol w="70282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13</a:t>
                      </a:r>
                      <a:endParaRPr sz="1400" u="none" cap="none" strike="noStrike"/>
                    </a:p>
                  </a:txBody>
                  <a:tcPr marT="91425" marB="91425" marR="91425" marL="91425"/>
                </a:tc>
              </a:tr>
            </a:tbl>
          </a:graphicData>
        </a:graphic>
      </p:graphicFrame>
      <p:graphicFrame>
        <p:nvGraphicFramePr>
          <p:cNvPr id="659" name="Google Shape;659;p59"/>
          <p:cNvGraphicFramePr/>
          <p:nvPr/>
        </p:nvGraphicFramePr>
        <p:xfrm>
          <a:off x="1986898" y="2210725"/>
          <a:ext cx="3000000" cy="3000000"/>
        </p:xfrm>
        <a:graphic>
          <a:graphicData uri="http://schemas.openxmlformats.org/drawingml/2006/table">
            <a:tbl>
              <a:tblPr>
                <a:noFill/>
                <a:tableStyleId>{9FC4CFC3-A0B2-436E-8FC2-AE7B83E6ED1F}</a:tableStyleId>
              </a:tblPr>
              <a:tblGrid>
                <a:gridCol w="702825"/>
                <a:gridCol w="702825"/>
                <a:gridCol w="702825"/>
                <a:gridCol w="702825"/>
                <a:gridCol w="70282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17</a:t>
                      </a:r>
                      <a:endParaRPr sz="1400" u="none" cap="none" strike="noStrike"/>
                    </a:p>
                  </a:txBody>
                  <a:tcPr marT="91425" marB="91425" marR="91425" marL="91425"/>
                </a:tc>
              </a:tr>
            </a:tbl>
          </a:graphicData>
        </a:graphic>
      </p:graphicFrame>
      <p:graphicFrame>
        <p:nvGraphicFramePr>
          <p:cNvPr id="660" name="Google Shape;660;p59"/>
          <p:cNvGraphicFramePr/>
          <p:nvPr/>
        </p:nvGraphicFramePr>
        <p:xfrm>
          <a:off x="1986897" y="3509320"/>
          <a:ext cx="3000000" cy="3000000"/>
        </p:xfrm>
        <a:graphic>
          <a:graphicData uri="http://schemas.openxmlformats.org/drawingml/2006/table">
            <a:tbl>
              <a:tblPr>
                <a:noFill/>
                <a:tableStyleId>{9FC4CFC3-A0B2-436E-8FC2-AE7B83E6ED1F}</a:tableStyleId>
              </a:tblPr>
              <a:tblGrid>
                <a:gridCol w="702825"/>
                <a:gridCol w="702825"/>
                <a:gridCol w="702825"/>
                <a:gridCol w="702825"/>
                <a:gridCol w="70282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16</a:t>
                      </a:r>
                      <a:endParaRPr sz="1400" u="none" cap="none" strike="noStrike"/>
                    </a:p>
                  </a:txBody>
                  <a:tcPr marT="91425" marB="91425" marR="91425" marL="91425"/>
                </a:tc>
              </a:tr>
            </a:tbl>
          </a:graphicData>
        </a:graphic>
      </p:graphicFrame>
      <p:graphicFrame>
        <p:nvGraphicFramePr>
          <p:cNvPr id="661" name="Google Shape;661;p59"/>
          <p:cNvGraphicFramePr/>
          <p:nvPr/>
        </p:nvGraphicFramePr>
        <p:xfrm>
          <a:off x="1986897" y="3959510"/>
          <a:ext cx="3000000" cy="3000000"/>
        </p:xfrm>
        <a:graphic>
          <a:graphicData uri="http://schemas.openxmlformats.org/drawingml/2006/table">
            <a:tbl>
              <a:tblPr>
                <a:noFill/>
                <a:tableStyleId>{9FC4CFC3-A0B2-436E-8FC2-AE7B83E6ED1F}</a:tableStyleId>
              </a:tblPr>
              <a:tblGrid>
                <a:gridCol w="702825"/>
                <a:gridCol w="702825"/>
                <a:gridCol w="702825"/>
                <a:gridCol w="702825"/>
                <a:gridCol w="70282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17</a:t>
                      </a:r>
                      <a:endParaRPr sz="1400" u="none" cap="none" strike="noStrike"/>
                    </a:p>
                  </a:txBody>
                  <a:tcPr marT="91425" marB="91425" marR="91425" marL="91425"/>
                </a:tc>
              </a:tr>
            </a:tbl>
          </a:graphicData>
        </a:graphic>
      </p:graphicFrame>
      <p:sp>
        <p:nvSpPr>
          <p:cNvPr id="662" name="Google Shape;662;p59"/>
          <p:cNvSpPr txBox="1"/>
          <p:nvPr/>
        </p:nvSpPr>
        <p:spPr>
          <a:xfrm>
            <a:off x="7585825" y="4309188"/>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33</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6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68" name="Google Shape;668;p60"/>
          <p:cNvSpPr txBox="1"/>
          <p:nvPr/>
        </p:nvSpPr>
        <p:spPr>
          <a:xfrm>
            <a:off x="711075" y="441075"/>
            <a:ext cx="7901400" cy="400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Pair is used to combine two values of 2 same or different data types together. To access the elements, we use variable name with dot operator followed by first  or second. </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rPr b="1" i="0" lang="en" sz="2400" u="none" cap="none" strike="noStrike">
                <a:solidFill>
                  <a:srgbClr val="1A1A1A"/>
                </a:solidFill>
                <a:latin typeface="Verdana"/>
                <a:ea typeface="Verdana"/>
                <a:cs typeface="Verdana"/>
                <a:sym typeface="Verdana"/>
              </a:rPr>
              <a:t>pair&lt;data_type,data_type&gt; p;</a:t>
            </a:r>
            <a:endParaRPr b="1"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rPr b="1" i="0" lang="en" sz="2400" u="none" cap="none" strike="noStrike">
                <a:solidFill>
                  <a:srgbClr val="1A1A1A"/>
                </a:solidFill>
                <a:latin typeface="Verdana"/>
                <a:ea typeface="Verdana"/>
                <a:cs typeface="Verdana"/>
                <a:sym typeface="Verdana"/>
              </a:rPr>
              <a:t>pair&lt;string,int&gt; p[n];</a:t>
            </a:r>
            <a:r>
              <a:rPr b="0" i="0" lang="en" sz="2400" u="none" cap="none" strike="noStrike">
                <a:solidFill>
                  <a:srgbClr val="1A1A1A"/>
                </a:solidFill>
                <a:latin typeface="Verdana"/>
                <a:ea typeface="Verdana"/>
                <a:cs typeface="Verdana"/>
                <a:sym typeface="Verdana"/>
              </a:rPr>
              <a:t>          </a:t>
            </a:r>
            <a:r>
              <a:rPr b="1" i="0" lang="en" sz="2400" u="none" cap="none" strike="noStrike">
                <a:solidFill>
                  <a:srgbClr val="1A1A1A"/>
                </a:solidFill>
                <a:latin typeface="Verdana"/>
                <a:ea typeface="Verdana"/>
                <a:cs typeface="Verdana"/>
                <a:sym typeface="Verdana"/>
              </a:rPr>
              <a:t>//(array of pair)</a:t>
            </a:r>
            <a:endParaRPr b="1"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t/>
            </a:r>
            <a:endParaRPr b="0" i="0" sz="2400" u="none" cap="none" strike="noStrike">
              <a:solidFill>
                <a:srgbClr val="1A1A1A"/>
              </a:solidFill>
              <a:latin typeface="Verdana"/>
              <a:ea typeface="Verdana"/>
              <a:cs typeface="Verdana"/>
              <a:sym typeface="Verdana"/>
            </a:endParaRPr>
          </a:p>
        </p:txBody>
      </p:sp>
      <p:sp>
        <p:nvSpPr>
          <p:cNvPr id="669" name="Google Shape;669;p60"/>
          <p:cNvSpPr txBox="1"/>
          <p:nvPr/>
        </p:nvSpPr>
        <p:spPr>
          <a:xfrm>
            <a:off x="7958050" y="4556100"/>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670" name="Google Shape;670;p60"/>
          <p:cNvSpPr txBox="1"/>
          <p:nvPr/>
        </p:nvSpPr>
        <p:spPr>
          <a:xfrm>
            <a:off x="7572550" y="432525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34</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61"/>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676" name="Google Shape;676;p61"/>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1"/>
          <p:cNvSpPr txBox="1"/>
          <p:nvPr/>
        </p:nvSpPr>
        <p:spPr>
          <a:xfrm>
            <a:off x="390575" y="152550"/>
            <a:ext cx="3612000" cy="447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#include&lt;bits/stdc++.h&gt;</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using namespace std;</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#define ll long long</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int main()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pair&lt;ll,ll&gt; p[5];</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for(int i = 0 ; i &lt; 5 ; i++)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ll a,b;</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cin &gt;&gt; a &gt;&gt; b;</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p[i].first = a;</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p[i].second = b;</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sort(p,p+5);</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p:txBody>
      </p:sp>
      <p:sp>
        <p:nvSpPr>
          <p:cNvPr id="678" name="Google Shape;678;p61"/>
          <p:cNvSpPr txBox="1"/>
          <p:nvPr/>
        </p:nvSpPr>
        <p:spPr>
          <a:xfrm>
            <a:off x="4572000" y="152550"/>
            <a:ext cx="35667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for(int i = 0 ; i &lt; 5 ; i++)</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cout &lt;&lt; p[i].first &lt;&lt; " "        &lt;&lt; p[i].second;</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cout &lt;&lt; "\n";</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return 0;</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p:txBody>
      </p:sp>
      <p:sp>
        <p:nvSpPr>
          <p:cNvPr id="679" name="Google Shape;679;p61"/>
          <p:cNvSpPr txBox="1"/>
          <p:nvPr/>
        </p:nvSpPr>
        <p:spPr>
          <a:xfrm>
            <a:off x="4798750" y="2525975"/>
            <a:ext cx="1064400" cy="19338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 sz="1800" u="sng" cap="none" strike="noStrike">
                <a:solidFill>
                  <a:srgbClr val="000000"/>
                </a:solidFill>
                <a:latin typeface="Verdana"/>
                <a:ea typeface="Verdana"/>
                <a:cs typeface="Verdana"/>
                <a:sym typeface="Verdana"/>
              </a:rPr>
              <a:t>INPUT</a:t>
            </a:r>
            <a:endParaRPr b="1" i="0" sz="1800" u="sng"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100"/>
              <a:buFont typeface="Arial"/>
              <a:buNone/>
            </a:pPr>
            <a:r>
              <a:rPr b="0" i="0" lang="en" sz="1800" u="none" cap="none" strike="noStrike">
                <a:solidFill>
                  <a:srgbClr val="000000"/>
                </a:solidFill>
                <a:latin typeface="Verdana"/>
                <a:ea typeface="Verdana"/>
                <a:cs typeface="Verdana"/>
                <a:sym typeface="Verdana"/>
              </a:rPr>
              <a:t>1 2</a:t>
            </a:r>
            <a:endParaRPr b="0" i="0" sz="18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100"/>
              <a:buFont typeface="Arial"/>
              <a:buNone/>
            </a:pPr>
            <a:r>
              <a:rPr b="0" i="0" lang="en" sz="1800" u="none" cap="none" strike="noStrike">
                <a:solidFill>
                  <a:srgbClr val="000000"/>
                </a:solidFill>
                <a:latin typeface="Verdana"/>
                <a:ea typeface="Verdana"/>
                <a:cs typeface="Verdana"/>
                <a:sym typeface="Verdana"/>
              </a:rPr>
              <a:t>6 5 </a:t>
            </a:r>
            <a:endParaRPr b="0" i="0" sz="18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100"/>
              <a:buFont typeface="Arial"/>
              <a:buNone/>
            </a:pPr>
            <a:r>
              <a:rPr b="0" i="0" lang="en" sz="1800" u="none" cap="none" strike="noStrike">
                <a:solidFill>
                  <a:srgbClr val="000000"/>
                </a:solidFill>
                <a:latin typeface="Verdana"/>
                <a:ea typeface="Verdana"/>
                <a:cs typeface="Verdana"/>
                <a:sym typeface="Verdana"/>
              </a:rPr>
              <a:t>4 6 </a:t>
            </a:r>
            <a:endParaRPr b="0" i="0" sz="18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100"/>
              <a:buFont typeface="Arial"/>
              <a:buNone/>
            </a:pPr>
            <a:r>
              <a:rPr b="0" i="0" lang="en" sz="1800" u="none" cap="none" strike="noStrike">
                <a:solidFill>
                  <a:srgbClr val="000000"/>
                </a:solidFill>
                <a:latin typeface="Verdana"/>
                <a:ea typeface="Verdana"/>
                <a:cs typeface="Verdana"/>
                <a:sym typeface="Verdana"/>
              </a:rPr>
              <a:t>3 8</a:t>
            </a:r>
            <a:endParaRPr b="0" i="0" sz="18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100"/>
              <a:buFont typeface="Arial"/>
              <a:buNone/>
            </a:pPr>
            <a:r>
              <a:rPr b="0" i="0" lang="en" sz="1800" u="none" cap="none" strike="noStrike">
                <a:solidFill>
                  <a:srgbClr val="000000"/>
                </a:solidFill>
                <a:latin typeface="Verdana"/>
                <a:ea typeface="Verdana"/>
                <a:cs typeface="Verdana"/>
                <a:sym typeface="Verdana"/>
              </a:rPr>
              <a:t>  5 10</a:t>
            </a:r>
            <a:endParaRPr b="0" i="0" sz="18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Verdana"/>
              <a:ea typeface="Verdana"/>
              <a:cs typeface="Verdana"/>
              <a:sym typeface="Verdana"/>
            </a:endParaRPr>
          </a:p>
        </p:txBody>
      </p:sp>
      <p:cxnSp>
        <p:nvCxnSpPr>
          <p:cNvPr id="680" name="Google Shape;680;p61"/>
          <p:cNvCxnSpPr/>
          <p:nvPr/>
        </p:nvCxnSpPr>
        <p:spPr>
          <a:xfrm flipH="1">
            <a:off x="4325013" y="76200"/>
            <a:ext cx="300" cy="4624200"/>
          </a:xfrm>
          <a:prstGeom prst="straightConnector1">
            <a:avLst/>
          </a:prstGeom>
          <a:noFill/>
          <a:ln cap="flat" cmpd="sng" w="38100">
            <a:solidFill>
              <a:srgbClr val="000000"/>
            </a:solidFill>
            <a:prstDash val="solid"/>
            <a:round/>
            <a:headEnd len="sm" w="sm" type="none"/>
            <a:tailEnd len="sm" w="sm" type="none"/>
          </a:ln>
        </p:spPr>
      </p:cxnSp>
      <p:sp>
        <p:nvSpPr>
          <p:cNvPr id="681" name="Google Shape;681;p61"/>
          <p:cNvSpPr txBox="1"/>
          <p:nvPr/>
        </p:nvSpPr>
        <p:spPr>
          <a:xfrm>
            <a:off x="5975774" y="2525975"/>
            <a:ext cx="1254300" cy="19338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 sz="1800" u="sng" cap="none" strike="noStrike">
                <a:solidFill>
                  <a:srgbClr val="000000"/>
                </a:solidFill>
                <a:latin typeface="Verdana"/>
                <a:ea typeface="Verdana"/>
                <a:cs typeface="Verdana"/>
                <a:sym typeface="Verdana"/>
              </a:rPr>
              <a:t>OUTPUT</a:t>
            </a:r>
            <a:endParaRPr b="1" i="0" sz="1800" u="sng"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Verdana"/>
                <a:ea typeface="Verdana"/>
                <a:cs typeface="Verdana"/>
                <a:sym typeface="Verdana"/>
              </a:rPr>
              <a:t>1 2</a:t>
            </a:r>
            <a:endParaRPr b="0" i="0" sz="18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Verdana"/>
                <a:ea typeface="Verdana"/>
                <a:cs typeface="Verdana"/>
                <a:sym typeface="Verdana"/>
              </a:rPr>
              <a:t>3 8</a:t>
            </a:r>
            <a:endParaRPr b="0" i="0" sz="18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Verdana"/>
                <a:ea typeface="Verdana"/>
                <a:cs typeface="Verdana"/>
                <a:sym typeface="Verdana"/>
              </a:rPr>
              <a:t>4 6</a:t>
            </a:r>
            <a:endParaRPr b="0" i="0" sz="18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Verdana"/>
                <a:ea typeface="Verdana"/>
                <a:cs typeface="Verdana"/>
                <a:sym typeface="Verdana"/>
              </a:rPr>
              <a:t>  5 10</a:t>
            </a:r>
            <a:endParaRPr b="0" i="0" sz="1800" u="none" cap="none" strike="noStrike">
              <a:solidFill>
                <a:srgbClr val="000000"/>
              </a:solidFill>
              <a:latin typeface="Verdana"/>
              <a:ea typeface="Verdana"/>
              <a:cs typeface="Verdana"/>
              <a:sym typeface="Verdana"/>
            </a:endParaRPr>
          </a:p>
          <a:p>
            <a:pPr indent="0" lvl="0" marL="0" marR="0" rtl="0" algn="ctr">
              <a:lnSpc>
                <a:spcPct val="150000"/>
              </a:lnSpc>
              <a:spcBef>
                <a:spcPts val="0"/>
              </a:spcBef>
              <a:spcAft>
                <a:spcPts val="0"/>
              </a:spcAft>
              <a:buClr>
                <a:srgbClr val="000000"/>
              </a:buClr>
              <a:buSzPts val="1100"/>
              <a:buFont typeface="Arial"/>
              <a:buNone/>
            </a:pPr>
            <a:r>
              <a:rPr b="0" i="0" lang="en" sz="1800" u="none" cap="none" strike="noStrike">
                <a:solidFill>
                  <a:srgbClr val="000000"/>
                </a:solidFill>
                <a:latin typeface="Verdana"/>
                <a:ea typeface="Verdana"/>
                <a:cs typeface="Verdana"/>
                <a:sym typeface="Verdana"/>
              </a:rPr>
              <a:t>6 5</a:t>
            </a:r>
            <a:endParaRPr b="0" i="0" sz="18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52C33"/>
              </a:solidFill>
              <a:latin typeface="Verdana"/>
              <a:ea typeface="Verdana"/>
              <a:cs typeface="Verdana"/>
              <a:sym typeface="Verdana"/>
            </a:endParaRPr>
          </a:p>
        </p:txBody>
      </p:sp>
      <p:sp>
        <p:nvSpPr>
          <p:cNvPr id="682" name="Google Shape;682;p61"/>
          <p:cNvSpPr txBox="1"/>
          <p:nvPr/>
        </p:nvSpPr>
        <p:spPr>
          <a:xfrm>
            <a:off x="7599050" y="4330950"/>
            <a:ext cx="771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chemeClr val="lt1"/>
                </a:solidFill>
                <a:latin typeface="Arial"/>
                <a:ea typeface="Arial"/>
                <a:cs typeface="Arial"/>
                <a:sym typeface="Arial"/>
              </a:rPr>
              <a:t>35</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62"/>
          <p:cNvPicPr preferRelativeResize="0"/>
          <p:nvPr/>
        </p:nvPicPr>
        <p:blipFill rotWithShape="1">
          <a:blip r:embed="rId3">
            <a:alphaModFix/>
          </a:blip>
          <a:srcRect b="0" l="0" r="0" t="0"/>
          <a:stretch/>
        </p:blipFill>
        <p:spPr>
          <a:xfrm>
            <a:off x="0" y="316"/>
            <a:ext cx="9143860" cy="5143184"/>
          </a:xfrm>
          <a:prstGeom prst="rect">
            <a:avLst/>
          </a:prstGeom>
          <a:noFill/>
          <a:ln>
            <a:noFill/>
          </a:ln>
        </p:spPr>
      </p:pic>
      <p:sp>
        <p:nvSpPr>
          <p:cNvPr id="688" name="Google Shape;688;p62"/>
          <p:cNvSpPr txBox="1"/>
          <p:nvPr/>
        </p:nvSpPr>
        <p:spPr>
          <a:xfrm>
            <a:off x="311708" y="815975"/>
            <a:ext cx="8520600" cy="20526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5200"/>
              <a:buFont typeface="Arial"/>
              <a:buNone/>
            </a:pPr>
            <a:r>
              <a:rPr b="1" i="0" lang="en" sz="4000" u="none" cap="none" strike="noStrike">
                <a:solidFill>
                  <a:schemeClr val="lt1"/>
                </a:solidFill>
                <a:latin typeface="Press Start 2P"/>
                <a:ea typeface="Press Start 2P"/>
                <a:cs typeface="Press Start 2P"/>
                <a:sym typeface="Press Start 2P"/>
              </a:rPr>
              <a:t>Iterators</a:t>
            </a:r>
            <a:endParaRPr b="1" i="0" sz="4000" u="none" cap="none" strike="noStrike">
              <a:solidFill>
                <a:schemeClr val="lt1"/>
              </a:solidFill>
              <a:latin typeface="Press Start 2P"/>
              <a:ea typeface="Press Start 2P"/>
              <a:cs typeface="Press Start 2P"/>
              <a:sym typeface="Press Start 2P"/>
            </a:endParaRPr>
          </a:p>
        </p:txBody>
      </p:sp>
      <p:sp>
        <p:nvSpPr>
          <p:cNvPr id="689" name="Google Shape;689;p62"/>
          <p:cNvSpPr txBox="1"/>
          <p:nvPr/>
        </p:nvSpPr>
        <p:spPr>
          <a:xfrm>
            <a:off x="7971850" y="4568875"/>
            <a:ext cx="771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6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95" name="Google Shape;695;p63"/>
          <p:cNvSpPr txBox="1"/>
          <p:nvPr>
            <p:ph idx="1" type="body"/>
          </p:nvPr>
        </p:nvSpPr>
        <p:spPr>
          <a:xfrm>
            <a:off x="691800" y="1069050"/>
            <a:ext cx="7303200" cy="3005400"/>
          </a:xfrm>
          <a:prstGeom prst="rect">
            <a:avLst/>
          </a:prstGeom>
          <a:noFill/>
          <a:ln>
            <a:noFill/>
          </a:ln>
        </p:spPr>
        <p:txBody>
          <a:bodyPr anchorCtr="0" anchor="t" bIns="91425" lIns="91425" spcFirstLastPara="1" rIns="91425" wrap="square" tIns="91425">
            <a:normAutofit fontScale="77500" lnSpcReduction="20000"/>
          </a:bodyPr>
          <a:lstStyle/>
          <a:p>
            <a:pPr indent="0" lvl="0" marL="0" marR="0" rtl="0" algn="l">
              <a:lnSpc>
                <a:spcPct val="150000"/>
              </a:lnSpc>
              <a:spcBef>
                <a:spcPts val="0"/>
              </a:spcBef>
              <a:spcAft>
                <a:spcPts val="1200"/>
              </a:spcAft>
              <a:buSzPct val="80087"/>
              <a:buNone/>
            </a:pPr>
            <a:r>
              <a:rPr lang="en" sz="2900">
                <a:solidFill>
                  <a:srgbClr val="1A1A1A"/>
                </a:solidFill>
                <a:latin typeface="Verdana"/>
                <a:ea typeface="Verdana"/>
                <a:cs typeface="Verdana"/>
                <a:sym typeface="Verdana"/>
              </a:rPr>
              <a:t>An iterator is any object that, pointing to some element in a range of elements (such as an array or a </a:t>
            </a:r>
            <a:r>
              <a:rPr lang="en" sz="2900">
                <a:solidFill>
                  <a:srgbClr val="1A1A1A"/>
                </a:solidFill>
                <a:uFill>
                  <a:noFill/>
                </a:uFill>
                <a:latin typeface="Verdana"/>
                <a:ea typeface="Verdana"/>
                <a:cs typeface="Verdana"/>
                <a:sym typeface="Verdana"/>
                <a:hlinkClick r:id="rId4">
                  <a:extLst>
                    <a:ext uri="{A12FA001-AC4F-418D-AE19-62706E023703}">
                      <ahyp:hlinkClr val="tx"/>
                    </a:ext>
                  </a:extLst>
                </a:hlinkClick>
              </a:rPr>
              <a:t>container</a:t>
            </a:r>
            <a:r>
              <a:rPr lang="en" sz="2900">
                <a:solidFill>
                  <a:srgbClr val="1A1A1A"/>
                </a:solidFill>
                <a:latin typeface="Verdana"/>
                <a:ea typeface="Verdana"/>
                <a:cs typeface="Verdana"/>
                <a:sym typeface="Verdana"/>
              </a:rPr>
              <a:t>), has the ability to iterate through the elements of that range using a set of operators (with at least the increment (++) and dereference (*) operators).</a:t>
            </a:r>
            <a:endParaRPr sz="2900">
              <a:solidFill>
                <a:srgbClr val="1A1A1A"/>
              </a:solidFill>
              <a:latin typeface="Verdana"/>
              <a:ea typeface="Verdana"/>
              <a:cs typeface="Verdana"/>
              <a:sym typeface="Verdana"/>
            </a:endParaRPr>
          </a:p>
        </p:txBody>
      </p:sp>
      <p:sp>
        <p:nvSpPr>
          <p:cNvPr id="696" name="Google Shape;696;p63"/>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3"/>
          <p:cNvSpPr txBox="1"/>
          <p:nvPr>
            <p:ph idx="4294967295" type="ctrTitle"/>
          </p:nvPr>
        </p:nvSpPr>
        <p:spPr>
          <a:xfrm>
            <a:off x="691800" y="149400"/>
            <a:ext cx="2885400" cy="5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200" u="none" cap="none" strike="noStrike">
                <a:solidFill>
                  <a:schemeClr val="dk1"/>
                </a:solidFill>
                <a:latin typeface="Press Start 2P"/>
                <a:ea typeface="Press Start 2P"/>
                <a:cs typeface="Press Start 2P"/>
                <a:sym typeface="Press Start 2P"/>
              </a:rPr>
              <a:t>Iterator</a:t>
            </a:r>
            <a:endParaRPr b="1" i="0" sz="2200" u="none" cap="none" strike="noStrike">
              <a:solidFill>
                <a:schemeClr val="dk1"/>
              </a:solidFill>
              <a:latin typeface="Press Start 2P"/>
              <a:ea typeface="Press Start 2P"/>
              <a:cs typeface="Press Start 2P"/>
              <a:sym typeface="Press Start 2P"/>
            </a:endParaRPr>
          </a:p>
        </p:txBody>
      </p:sp>
      <p:sp>
        <p:nvSpPr>
          <p:cNvPr id="698" name="Google Shape;698;p63"/>
          <p:cNvSpPr txBox="1"/>
          <p:nvPr/>
        </p:nvSpPr>
        <p:spPr>
          <a:xfrm>
            <a:off x="8000725" y="458265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699" name="Google Shape;699;p63"/>
          <p:cNvSpPr txBox="1"/>
          <p:nvPr/>
        </p:nvSpPr>
        <p:spPr>
          <a:xfrm>
            <a:off x="7609500" y="435180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36</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6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05" name="Google Shape;705;p64"/>
          <p:cNvSpPr txBox="1"/>
          <p:nvPr/>
        </p:nvSpPr>
        <p:spPr>
          <a:xfrm>
            <a:off x="950024" y="1142492"/>
            <a:ext cx="720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                          0                              1                       2                      3               </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706" name="Google Shape;706;p64"/>
          <p:cNvSpPr txBox="1"/>
          <p:nvPr/>
        </p:nvSpPr>
        <p:spPr>
          <a:xfrm>
            <a:off x="2358053" y="3424925"/>
            <a:ext cx="1718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FF"/>
                </a:solidFill>
                <a:latin typeface="Arial"/>
                <a:ea typeface="Arial"/>
                <a:cs typeface="Arial"/>
                <a:sym typeface="Arial"/>
              </a:rPr>
              <a:t>v.begin( )</a:t>
            </a:r>
            <a:endParaRPr b="1" i="0" sz="1800" u="none" cap="none" strike="noStrike">
              <a:solidFill>
                <a:srgbClr val="0000FF"/>
              </a:solidFill>
              <a:latin typeface="Arial"/>
              <a:ea typeface="Arial"/>
              <a:cs typeface="Arial"/>
              <a:sym typeface="Arial"/>
            </a:endParaRPr>
          </a:p>
        </p:txBody>
      </p:sp>
      <p:cxnSp>
        <p:nvCxnSpPr>
          <p:cNvPr id="707" name="Google Shape;707;p64"/>
          <p:cNvCxnSpPr/>
          <p:nvPr/>
        </p:nvCxnSpPr>
        <p:spPr>
          <a:xfrm rot="10800000">
            <a:off x="3044515" y="2512384"/>
            <a:ext cx="33000" cy="831300"/>
          </a:xfrm>
          <a:prstGeom prst="straightConnector1">
            <a:avLst/>
          </a:prstGeom>
          <a:noFill/>
          <a:ln cap="flat" cmpd="sng" w="28575">
            <a:solidFill>
              <a:srgbClr val="595959"/>
            </a:solidFill>
            <a:prstDash val="solid"/>
            <a:round/>
            <a:headEnd len="sm" w="sm" type="none"/>
            <a:tailEnd len="med" w="med" type="stealth"/>
          </a:ln>
        </p:spPr>
      </p:cxnSp>
      <p:sp>
        <p:nvSpPr>
          <p:cNvPr id="708" name="Google Shape;708;p64"/>
          <p:cNvSpPr txBox="1"/>
          <p:nvPr/>
        </p:nvSpPr>
        <p:spPr>
          <a:xfrm>
            <a:off x="950024" y="17729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09" name="Google Shape;709;p64"/>
          <p:cNvSpPr txBox="1"/>
          <p:nvPr/>
        </p:nvSpPr>
        <p:spPr>
          <a:xfrm>
            <a:off x="2175846" y="17729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2</a:t>
            </a:r>
            <a:endParaRPr b="0" i="0" sz="1400" u="none" cap="none" strike="noStrike">
              <a:solidFill>
                <a:srgbClr val="000000"/>
              </a:solidFill>
              <a:latin typeface="Arial"/>
              <a:ea typeface="Arial"/>
              <a:cs typeface="Arial"/>
              <a:sym typeface="Arial"/>
            </a:endParaRPr>
          </a:p>
        </p:txBody>
      </p:sp>
      <p:sp>
        <p:nvSpPr>
          <p:cNvPr id="710" name="Google Shape;710;p64"/>
          <p:cNvSpPr txBox="1"/>
          <p:nvPr/>
        </p:nvSpPr>
        <p:spPr>
          <a:xfrm>
            <a:off x="3401667" y="17729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15</a:t>
            </a:r>
            <a:endParaRPr b="0" i="0" sz="1400" u="none" cap="none" strike="noStrike">
              <a:solidFill>
                <a:srgbClr val="000000"/>
              </a:solidFill>
              <a:latin typeface="Arial"/>
              <a:ea typeface="Arial"/>
              <a:cs typeface="Arial"/>
              <a:sym typeface="Arial"/>
            </a:endParaRPr>
          </a:p>
        </p:txBody>
      </p:sp>
      <p:sp>
        <p:nvSpPr>
          <p:cNvPr id="711" name="Google Shape;711;p64"/>
          <p:cNvSpPr txBox="1"/>
          <p:nvPr/>
        </p:nvSpPr>
        <p:spPr>
          <a:xfrm>
            <a:off x="4627489" y="17729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10</a:t>
            </a:r>
            <a:endParaRPr b="0" i="0" sz="1400" u="none" cap="none" strike="noStrike">
              <a:solidFill>
                <a:srgbClr val="000000"/>
              </a:solidFill>
              <a:latin typeface="Arial"/>
              <a:ea typeface="Arial"/>
              <a:cs typeface="Arial"/>
              <a:sym typeface="Arial"/>
            </a:endParaRPr>
          </a:p>
        </p:txBody>
      </p:sp>
      <p:sp>
        <p:nvSpPr>
          <p:cNvPr id="712" name="Google Shape;712;p64"/>
          <p:cNvSpPr txBox="1"/>
          <p:nvPr/>
        </p:nvSpPr>
        <p:spPr>
          <a:xfrm>
            <a:off x="5853311" y="17729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7</a:t>
            </a:r>
            <a:endParaRPr b="0" i="0" sz="1400" u="none" cap="none" strike="noStrike">
              <a:solidFill>
                <a:srgbClr val="000000"/>
              </a:solidFill>
              <a:latin typeface="Arial"/>
              <a:ea typeface="Arial"/>
              <a:cs typeface="Arial"/>
              <a:sym typeface="Arial"/>
            </a:endParaRPr>
          </a:p>
        </p:txBody>
      </p:sp>
      <p:sp>
        <p:nvSpPr>
          <p:cNvPr id="713" name="Google Shape;713;p64"/>
          <p:cNvSpPr txBox="1"/>
          <p:nvPr/>
        </p:nvSpPr>
        <p:spPr>
          <a:xfrm>
            <a:off x="7079133" y="17729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14" name="Google Shape;714;p64"/>
          <p:cNvSpPr txBox="1"/>
          <p:nvPr/>
        </p:nvSpPr>
        <p:spPr>
          <a:xfrm>
            <a:off x="4627478" y="3424925"/>
            <a:ext cx="1718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FF"/>
                </a:solidFill>
                <a:latin typeface="Arial"/>
                <a:ea typeface="Arial"/>
                <a:cs typeface="Arial"/>
                <a:sym typeface="Arial"/>
              </a:rPr>
              <a:t>v.begin( ) + 2</a:t>
            </a:r>
            <a:endParaRPr b="1" i="0" sz="1800" u="none" cap="none" strike="noStrike">
              <a:solidFill>
                <a:srgbClr val="0000FF"/>
              </a:solidFill>
              <a:latin typeface="Arial"/>
              <a:ea typeface="Arial"/>
              <a:cs typeface="Arial"/>
              <a:sym typeface="Arial"/>
            </a:endParaRPr>
          </a:p>
        </p:txBody>
      </p:sp>
      <p:cxnSp>
        <p:nvCxnSpPr>
          <p:cNvPr id="715" name="Google Shape;715;p64"/>
          <p:cNvCxnSpPr/>
          <p:nvPr/>
        </p:nvCxnSpPr>
        <p:spPr>
          <a:xfrm rot="10800000">
            <a:off x="5313940" y="2512384"/>
            <a:ext cx="33000" cy="831300"/>
          </a:xfrm>
          <a:prstGeom prst="straightConnector1">
            <a:avLst/>
          </a:prstGeom>
          <a:noFill/>
          <a:ln cap="flat" cmpd="sng" w="28575">
            <a:solidFill>
              <a:srgbClr val="595959"/>
            </a:solidFill>
            <a:prstDash val="solid"/>
            <a:round/>
            <a:headEnd len="sm" w="sm" type="none"/>
            <a:tailEnd len="med" w="med" type="stealth"/>
          </a:ln>
        </p:spPr>
      </p:cxnSp>
      <p:sp>
        <p:nvSpPr>
          <p:cNvPr id="716" name="Google Shape;716;p64"/>
          <p:cNvSpPr txBox="1"/>
          <p:nvPr/>
        </p:nvSpPr>
        <p:spPr>
          <a:xfrm>
            <a:off x="7778356" y="4349061"/>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4"/>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718" name="Google Shape;718;p64"/>
          <p:cNvSpPr txBox="1"/>
          <p:nvPr/>
        </p:nvSpPr>
        <p:spPr>
          <a:xfrm>
            <a:off x="7599143" y="4318311"/>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37</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9" name="Google Shape;129;p7"/>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7"/>
          <p:cNvSpPr txBox="1"/>
          <p:nvPr/>
        </p:nvSpPr>
        <p:spPr>
          <a:xfrm>
            <a:off x="427950" y="356725"/>
            <a:ext cx="8829900" cy="173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     E.g. </a:t>
            </a:r>
            <a:r>
              <a:rPr b="1" i="0" lang="en" sz="2100" u="none" cap="none" strike="noStrike">
                <a:solidFill>
                  <a:srgbClr val="1A1A1A"/>
                </a:solidFill>
                <a:latin typeface="Verdana"/>
                <a:ea typeface="Verdana"/>
                <a:cs typeface="Verdana"/>
                <a:sym typeface="Verdana"/>
              </a:rPr>
              <a:t>a[8] = {8,9,7,6,4,5,10,1}</a:t>
            </a:r>
            <a:endParaRPr b="1" i="0" sz="2100" u="none" cap="none" strike="noStrike">
              <a:solidFill>
                <a:srgbClr val="1A1A1A"/>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Q. How to sort the complete array?</a:t>
            </a:r>
            <a:endParaRPr b="0" i="0" sz="2100" u="none" cap="none" strike="noStrike">
              <a:solidFill>
                <a:srgbClr val="1A1A1A"/>
              </a:solidFill>
              <a:latin typeface="Verdana"/>
              <a:ea typeface="Verdana"/>
              <a:cs typeface="Verdana"/>
              <a:sym typeface="Verdana"/>
            </a:endParaRPr>
          </a:p>
          <a:p>
            <a:pPr indent="45720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1A1A1A"/>
                </a:solidFill>
                <a:latin typeface="Verdana"/>
                <a:ea typeface="Verdana"/>
                <a:cs typeface="Verdana"/>
                <a:sym typeface="Verdana"/>
              </a:rPr>
              <a:t>sort(a,a+8);</a:t>
            </a:r>
            <a:endParaRPr b="1" i="0" sz="2100" u="none" cap="none" strike="noStrike">
              <a:solidFill>
                <a:srgbClr val="1A1A1A"/>
              </a:solidFill>
              <a:latin typeface="Verdana"/>
              <a:ea typeface="Verdana"/>
              <a:cs typeface="Verdana"/>
              <a:sym typeface="Verdana"/>
            </a:endParaRPr>
          </a:p>
          <a:p>
            <a:pPr indent="45720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Ans : {1,4,5,6,7,8,9,10}</a:t>
            </a:r>
            <a:endParaRPr b="0" i="0" sz="2100" u="none" cap="none" strike="noStrike">
              <a:solidFill>
                <a:srgbClr val="1A1A1A"/>
              </a:solidFill>
              <a:latin typeface="Verdana"/>
              <a:ea typeface="Verdana"/>
              <a:cs typeface="Verdana"/>
              <a:sym typeface="Verdana"/>
            </a:endParaRPr>
          </a:p>
          <a:p>
            <a:pPr indent="45720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1A1A1A"/>
              </a:solidFill>
              <a:latin typeface="Verdana"/>
              <a:ea typeface="Verdana"/>
              <a:cs typeface="Verdana"/>
              <a:sym typeface="Verdana"/>
            </a:endParaRPr>
          </a:p>
          <a:p>
            <a:pPr indent="45720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1A1A1A"/>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1A1A1A"/>
              </a:solidFill>
              <a:latin typeface="Verdana"/>
              <a:ea typeface="Verdana"/>
              <a:cs typeface="Verdana"/>
              <a:sym typeface="Verdana"/>
            </a:endParaRPr>
          </a:p>
        </p:txBody>
      </p:sp>
      <p:sp>
        <p:nvSpPr>
          <p:cNvPr id="131" name="Google Shape;131;p7"/>
          <p:cNvSpPr txBox="1"/>
          <p:nvPr/>
        </p:nvSpPr>
        <p:spPr>
          <a:xfrm>
            <a:off x="427950" y="2089225"/>
            <a:ext cx="8393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Verdana"/>
                <a:ea typeface="Verdana"/>
                <a:cs typeface="Verdana"/>
                <a:sym typeface="Verdana"/>
              </a:rPr>
              <a:t>Q. How to sort the first four elements?</a:t>
            </a:r>
            <a:endParaRPr b="0" i="0" sz="2100" u="none" cap="none" strike="noStrike">
              <a:solidFill>
                <a:srgbClr val="000000"/>
              </a:solidFill>
              <a:latin typeface="Verdana"/>
              <a:ea typeface="Verdana"/>
              <a:cs typeface="Verdana"/>
              <a:sym typeface="Verdana"/>
            </a:endParaRPr>
          </a:p>
          <a:p>
            <a:pPr indent="45720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Verdana"/>
                <a:ea typeface="Verdana"/>
                <a:cs typeface="Verdana"/>
                <a:sym typeface="Verdana"/>
              </a:rPr>
              <a:t>sort(a,a+4);</a:t>
            </a:r>
            <a:endParaRPr b="1" i="0" sz="2100" u="none" cap="none" strike="noStrike">
              <a:solidFill>
                <a:srgbClr val="000000"/>
              </a:solidFill>
              <a:latin typeface="Verdana"/>
              <a:ea typeface="Verdana"/>
              <a:cs typeface="Verdana"/>
              <a:sym typeface="Verdana"/>
            </a:endParaRPr>
          </a:p>
          <a:p>
            <a:pPr indent="45720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Verdana"/>
                <a:ea typeface="Verdana"/>
                <a:cs typeface="Verdana"/>
                <a:sym typeface="Verdana"/>
              </a:rPr>
              <a:t>Ans : {6,7,8,9,4,5,10,1}</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Verdana"/>
              <a:ea typeface="Verdana"/>
              <a:cs typeface="Verdana"/>
              <a:sym typeface="Verdana"/>
            </a:endParaRPr>
          </a:p>
        </p:txBody>
      </p:sp>
      <p:sp>
        <p:nvSpPr>
          <p:cNvPr id="132" name="Google Shape;132;p7"/>
          <p:cNvSpPr txBox="1"/>
          <p:nvPr/>
        </p:nvSpPr>
        <p:spPr>
          <a:xfrm>
            <a:off x="427950" y="3392625"/>
            <a:ext cx="57417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Verdana"/>
                <a:ea typeface="Verdana"/>
                <a:cs typeface="Verdana"/>
                <a:sym typeface="Verdana"/>
              </a:rPr>
              <a:t>Q. How to sort the last four elements?</a:t>
            </a:r>
            <a:endParaRPr b="0" i="0" sz="2100" u="none" cap="none" strike="noStrike">
              <a:solidFill>
                <a:srgbClr val="000000"/>
              </a:solidFill>
              <a:latin typeface="Verdana"/>
              <a:ea typeface="Verdana"/>
              <a:cs typeface="Verdana"/>
              <a:sym typeface="Verdana"/>
            </a:endParaRPr>
          </a:p>
          <a:p>
            <a:pPr indent="45720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Verdana"/>
                <a:ea typeface="Verdana"/>
                <a:cs typeface="Verdana"/>
                <a:sym typeface="Verdana"/>
              </a:rPr>
              <a:t>sort(a+4,a+8);</a:t>
            </a:r>
            <a:endParaRPr b="1" i="0" sz="2100" u="none" cap="none" strike="noStrike">
              <a:solidFill>
                <a:srgbClr val="000000"/>
              </a:solidFill>
              <a:latin typeface="Verdana"/>
              <a:ea typeface="Verdana"/>
              <a:cs typeface="Verdana"/>
              <a:sym typeface="Verdana"/>
            </a:endParaRPr>
          </a:p>
          <a:p>
            <a:pPr indent="45720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Verdana"/>
                <a:ea typeface="Verdana"/>
                <a:cs typeface="Verdana"/>
                <a:sym typeface="Verdana"/>
              </a:rPr>
              <a:t>Ans : {8,9,7,6,1,4,5,10}</a:t>
            </a:r>
            <a:endParaRPr b="0" i="0" sz="2100" u="none" cap="none" strike="noStrike">
              <a:solidFill>
                <a:srgbClr val="000000"/>
              </a:solidFill>
              <a:latin typeface="Verdana"/>
              <a:ea typeface="Verdana"/>
              <a:cs typeface="Verdana"/>
              <a:sym typeface="Verdana"/>
            </a:endParaRPr>
          </a:p>
        </p:txBody>
      </p:sp>
      <p:sp>
        <p:nvSpPr>
          <p:cNvPr id="133" name="Google Shape;133;p7"/>
          <p:cNvSpPr txBox="1"/>
          <p:nvPr/>
        </p:nvSpPr>
        <p:spPr>
          <a:xfrm>
            <a:off x="7585825" y="4326414"/>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03</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6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24" name="Google Shape;724;p65"/>
          <p:cNvSpPr txBox="1"/>
          <p:nvPr/>
        </p:nvSpPr>
        <p:spPr>
          <a:xfrm>
            <a:off x="538275" y="420750"/>
            <a:ext cx="2930700" cy="2210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1A1A1A"/>
              </a:buClr>
              <a:buSzPts val="2400"/>
              <a:buFont typeface="Verdana"/>
              <a:buChar char="●"/>
            </a:pPr>
            <a:r>
              <a:rPr b="0" i="0" lang="en" sz="2400" u="none" cap="none" strike="noStrike">
                <a:solidFill>
                  <a:srgbClr val="1A1A1A"/>
                </a:solidFill>
                <a:latin typeface="Verdana"/>
                <a:ea typeface="Verdana"/>
                <a:cs typeface="Verdana"/>
                <a:sym typeface="Verdana"/>
              </a:rPr>
              <a:t>begin( )</a:t>
            </a:r>
            <a:endParaRPr b="0" i="0" sz="2400" u="none" cap="none" strike="noStrike">
              <a:solidFill>
                <a:srgbClr val="1A1A1A"/>
              </a:solidFill>
              <a:latin typeface="Verdana"/>
              <a:ea typeface="Verdana"/>
              <a:cs typeface="Verdana"/>
              <a:sym typeface="Verdana"/>
            </a:endParaRPr>
          </a:p>
          <a:p>
            <a:pPr indent="-381000" lvl="0" marL="457200" marR="0" rtl="0" algn="l">
              <a:lnSpc>
                <a:spcPct val="115000"/>
              </a:lnSpc>
              <a:spcBef>
                <a:spcPts val="0"/>
              </a:spcBef>
              <a:spcAft>
                <a:spcPts val="0"/>
              </a:spcAft>
              <a:buClr>
                <a:srgbClr val="1A1A1A"/>
              </a:buClr>
              <a:buSzPts val="2400"/>
              <a:buFont typeface="Verdana"/>
              <a:buChar char="●"/>
            </a:pPr>
            <a:r>
              <a:rPr b="0" i="0" lang="en" sz="2400" u="none" cap="none" strike="noStrike">
                <a:solidFill>
                  <a:srgbClr val="1A1A1A"/>
                </a:solidFill>
                <a:latin typeface="Verdana"/>
                <a:ea typeface="Verdana"/>
                <a:cs typeface="Verdana"/>
                <a:sym typeface="Verdana"/>
              </a:rPr>
              <a:t>end( )</a:t>
            </a:r>
            <a:endParaRPr b="0" i="0" sz="2400" u="none" cap="none" strike="noStrike">
              <a:solidFill>
                <a:srgbClr val="1A1A1A"/>
              </a:solidFill>
              <a:latin typeface="Verdana"/>
              <a:ea typeface="Verdana"/>
              <a:cs typeface="Verdana"/>
              <a:sym typeface="Verdana"/>
            </a:endParaRPr>
          </a:p>
          <a:p>
            <a:pPr indent="-381000" lvl="0" marL="457200" marR="0" rtl="0" algn="l">
              <a:lnSpc>
                <a:spcPct val="115000"/>
              </a:lnSpc>
              <a:spcBef>
                <a:spcPts val="0"/>
              </a:spcBef>
              <a:spcAft>
                <a:spcPts val="0"/>
              </a:spcAft>
              <a:buClr>
                <a:srgbClr val="1A1A1A"/>
              </a:buClr>
              <a:buSzPts val="2400"/>
              <a:buFont typeface="Verdana"/>
              <a:buChar char="●"/>
            </a:pPr>
            <a:r>
              <a:rPr b="0" i="0" lang="en" sz="2400" u="none" cap="none" strike="noStrike">
                <a:solidFill>
                  <a:srgbClr val="1A1A1A"/>
                </a:solidFill>
                <a:latin typeface="Verdana"/>
                <a:ea typeface="Verdana"/>
                <a:cs typeface="Verdana"/>
                <a:sym typeface="Verdana"/>
              </a:rPr>
              <a:t>rbegin()</a:t>
            </a:r>
            <a:endParaRPr b="0" i="0" sz="2400" u="none" cap="none" strike="noStrike">
              <a:solidFill>
                <a:srgbClr val="1A1A1A"/>
              </a:solidFill>
              <a:latin typeface="Verdana"/>
              <a:ea typeface="Verdana"/>
              <a:cs typeface="Verdana"/>
              <a:sym typeface="Verdana"/>
            </a:endParaRPr>
          </a:p>
          <a:p>
            <a:pPr indent="-381000" lvl="0" marL="457200" marR="0" rtl="0" algn="l">
              <a:lnSpc>
                <a:spcPct val="115000"/>
              </a:lnSpc>
              <a:spcBef>
                <a:spcPts val="0"/>
              </a:spcBef>
              <a:spcAft>
                <a:spcPts val="0"/>
              </a:spcAft>
              <a:buClr>
                <a:srgbClr val="1A1A1A"/>
              </a:buClr>
              <a:buSzPts val="2400"/>
              <a:buFont typeface="Verdana"/>
              <a:buChar char="●"/>
            </a:pPr>
            <a:r>
              <a:rPr b="0" i="0" lang="en" sz="2400" u="none" cap="none" strike="noStrike">
                <a:solidFill>
                  <a:srgbClr val="1A1A1A"/>
                </a:solidFill>
                <a:latin typeface="Verdana"/>
                <a:ea typeface="Verdana"/>
                <a:cs typeface="Verdana"/>
                <a:sym typeface="Verdana"/>
              </a:rPr>
              <a:t>rend()</a:t>
            </a:r>
            <a:endParaRPr b="0" i="0" sz="2400" u="none" cap="none" strike="noStrike">
              <a:solidFill>
                <a:srgbClr val="1A1A1A"/>
              </a:solidFill>
              <a:latin typeface="Verdana"/>
              <a:ea typeface="Verdana"/>
              <a:cs typeface="Verdana"/>
              <a:sym typeface="Verdana"/>
            </a:endParaRPr>
          </a:p>
          <a:p>
            <a:pPr indent="45720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1A1A1A"/>
              </a:solidFill>
              <a:latin typeface="Verdana"/>
              <a:ea typeface="Verdana"/>
              <a:cs typeface="Verdana"/>
              <a:sym typeface="Verdana"/>
            </a:endParaRPr>
          </a:p>
          <a:p>
            <a:pPr indent="45720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rgbClr val="1A1A1A"/>
              </a:solidFill>
              <a:latin typeface="Verdana"/>
              <a:ea typeface="Verdana"/>
              <a:cs typeface="Verdana"/>
              <a:sym typeface="Verdana"/>
            </a:endParaRPr>
          </a:p>
          <a:p>
            <a:pPr indent="45720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rgbClr val="1A1A1A"/>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1A1A1A"/>
              </a:solidFill>
              <a:latin typeface="Verdana"/>
              <a:ea typeface="Verdana"/>
              <a:cs typeface="Verdana"/>
              <a:sym typeface="Verdana"/>
            </a:endParaRPr>
          </a:p>
        </p:txBody>
      </p:sp>
      <p:sp>
        <p:nvSpPr>
          <p:cNvPr id="725" name="Google Shape;725;p65"/>
          <p:cNvSpPr txBox="1"/>
          <p:nvPr/>
        </p:nvSpPr>
        <p:spPr>
          <a:xfrm>
            <a:off x="3243675" y="1747150"/>
            <a:ext cx="540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                          0                 1                2                 3               </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726" name="Google Shape;726;p65"/>
          <p:cNvSpPr txBox="1"/>
          <p:nvPr/>
        </p:nvSpPr>
        <p:spPr>
          <a:xfrm>
            <a:off x="4299850" y="3095450"/>
            <a:ext cx="1289100" cy="3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FF"/>
                </a:solidFill>
                <a:latin typeface="Arial"/>
                <a:ea typeface="Arial"/>
                <a:cs typeface="Arial"/>
                <a:sym typeface="Arial"/>
              </a:rPr>
              <a:t>v.begin( )</a:t>
            </a:r>
            <a:endParaRPr b="1" i="0" sz="1800" u="none" cap="none" strike="noStrike">
              <a:solidFill>
                <a:srgbClr val="0000FF"/>
              </a:solidFill>
              <a:latin typeface="Arial"/>
              <a:ea typeface="Arial"/>
              <a:cs typeface="Arial"/>
              <a:sym typeface="Arial"/>
            </a:endParaRPr>
          </a:p>
        </p:txBody>
      </p:sp>
      <p:sp>
        <p:nvSpPr>
          <p:cNvPr id="727" name="Google Shape;727;p65"/>
          <p:cNvSpPr txBox="1"/>
          <p:nvPr/>
        </p:nvSpPr>
        <p:spPr>
          <a:xfrm>
            <a:off x="8143450" y="3109200"/>
            <a:ext cx="1174500" cy="3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FF"/>
                </a:solidFill>
                <a:latin typeface="Arial"/>
                <a:ea typeface="Arial"/>
                <a:cs typeface="Arial"/>
                <a:sym typeface="Arial"/>
              </a:rPr>
              <a:t>v.end( )</a:t>
            </a:r>
            <a:endParaRPr b="1" i="0" sz="1800" u="none" cap="none" strike="noStrike">
              <a:solidFill>
                <a:srgbClr val="0000FF"/>
              </a:solidFill>
              <a:latin typeface="Arial"/>
              <a:ea typeface="Arial"/>
              <a:cs typeface="Arial"/>
              <a:sym typeface="Arial"/>
            </a:endParaRPr>
          </a:p>
        </p:txBody>
      </p:sp>
      <p:cxnSp>
        <p:nvCxnSpPr>
          <p:cNvPr id="728" name="Google Shape;728;p65"/>
          <p:cNvCxnSpPr/>
          <p:nvPr/>
        </p:nvCxnSpPr>
        <p:spPr>
          <a:xfrm rot="10800000">
            <a:off x="4814625" y="2630738"/>
            <a:ext cx="24900" cy="508200"/>
          </a:xfrm>
          <a:prstGeom prst="straightConnector1">
            <a:avLst/>
          </a:prstGeom>
          <a:noFill/>
          <a:ln cap="flat" cmpd="sng" w="28575">
            <a:solidFill>
              <a:srgbClr val="595959"/>
            </a:solidFill>
            <a:prstDash val="solid"/>
            <a:round/>
            <a:headEnd len="sm" w="sm" type="none"/>
            <a:tailEnd len="med" w="med" type="stealth"/>
          </a:ln>
        </p:spPr>
      </p:cxnSp>
      <p:cxnSp>
        <p:nvCxnSpPr>
          <p:cNvPr id="729" name="Google Shape;729;p65"/>
          <p:cNvCxnSpPr/>
          <p:nvPr/>
        </p:nvCxnSpPr>
        <p:spPr>
          <a:xfrm rot="10800000">
            <a:off x="8489650" y="2571738"/>
            <a:ext cx="24900" cy="508200"/>
          </a:xfrm>
          <a:prstGeom prst="straightConnector1">
            <a:avLst/>
          </a:prstGeom>
          <a:noFill/>
          <a:ln cap="flat" cmpd="sng" w="28575">
            <a:solidFill>
              <a:srgbClr val="595959"/>
            </a:solidFill>
            <a:prstDash val="solid"/>
            <a:round/>
            <a:headEnd len="sm" w="sm" type="none"/>
            <a:tailEnd len="med" w="med" type="stealth"/>
          </a:ln>
        </p:spPr>
      </p:cxnSp>
      <p:sp>
        <p:nvSpPr>
          <p:cNvPr id="730" name="Google Shape;730;p65"/>
          <p:cNvSpPr txBox="1"/>
          <p:nvPr/>
        </p:nvSpPr>
        <p:spPr>
          <a:xfrm>
            <a:off x="3243675" y="2132425"/>
            <a:ext cx="9195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31" name="Google Shape;731;p65"/>
          <p:cNvSpPr txBox="1"/>
          <p:nvPr/>
        </p:nvSpPr>
        <p:spPr>
          <a:xfrm>
            <a:off x="4163175" y="2132425"/>
            <a:ext cx="9195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2</a:t>
            </a:r>
            <a:endParaRPr b="0" i="0" sz="1400" u="none" cap="none" strike="noStrike">
              <a:solidFill>
                <a:srgbClr val="000000"/>
              </a:solidFill>
              <a:latin typeface="Arial"/>
              <a:ea typeface="Arial"/>
              <a:cs typeface="Arial"/>
              <a:sym typeface="Arial"/>
            </a:endParaRPr>
          </a:p>
        </p:txBody>
      </p:sp>
      <p:sp>
        <p:nvSpPr>
          <p:cNvPr id="732" name="Google Shape;732;p65"/>
          <p:cNvSpPr txBox="1"/>
          <p:nvPr/>
        </p:nvSpPr>
        <p:spPr>
          <a:xfrm>
            <a:off x="5082675" y="2132425"/>
            <a:ext cx="9195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15</a:t>
            </a:r>
            <a:endParaRPr b="0" i="0" sz="1400" u="none" cap="none" strike="noStrike">
              <a:solidFill>
                <a:srgbClr val="000000"/>
              </a:solidFill>
              <a:latin typeface="Arial"/>
              <a:ea typeface="Arial"/>
              <a:cs typeface="Arial"/>
              <a:sym typeface="Arial"/>
            </a:endParaRPr>
          </a:p>
        </p:txBody>
      </p:sp>
      <p:sp>
        <p:nvSpPr>
          <p:cNvPr id="733" name="Google Shape;733;p65"/>
          <p:cNvSpPr txBox="1"/>
          <p:nvPr/>
        </p:nvSpPr>
        <p:spPr>
          <a:xfrm>
            <a:off x="6002175" y="2132425"/>
            <a:ext cx="9195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10</a:t>
            </a:r>
            <a:endParaRPr b="0" i="0" sz="1400" u="none" cap="none" strike="noStrike">
              <a:solidFill>
                <a:srgbClr val="000000"/>
              </a:solidFill>
              <a:latin typeface="Arial"/>
              <a:ea typeface="Arial"/>
              <a:cs typeface="Arial"/>
              <a:sym typeface="Arial"/>
            </a:endParaRPr>
          </a:p>
        </p:txBody>
      </p:sp>
      <p:sp>
        <p:nvSpPr>
          <p:cNvPr id="734" name="Google Shape;734;p65"/>
          <p:cNvSpPr txBox="1"/>
          <p:nvPr/>
        </p:nvSpPr>
        <p:spPr>
          <a:xfrm>
            <a:off x="6921675" y="2132425"/>
            <a:ext cx="9195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7</a:t>
            </a:r>
            <a:endParaRPr b="0" i="0" sz="1400" u="none" cap="none" strike="noStrike">
              <a:solidFill>
                <a:srgbClr val="000000"/>
              </a:solidFill>
              <a:latin typeface="Arial"/>
              <a:ea typeface="Arial"/>
              <a:cs typeface="Arial"/>
              <a:sym typeface="Arial"/>
            </a:endParaRPr>
          </a:p>
        </p:txBody>
      </p:sp>
      <p:sp>
        <p:nvSpPr>
          <p:cNvPr id="735" name="Google Shape;735;p65"/>
          <p:cNvSpPr txBox="1"/>
          <p:nvPr/>
        </p:nvSpPr>
        <p:spPr>
          <a:xfrm>
            <a:off x="7841175" y="2132425"/>
            <a:ext cx="9195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36" name="Google Shape;736;p65"/>
          <p:cNvSpPr txBox="1"/>
          <p:nvPr/>
        </p:nvSpPr>
        <p:spPr>
          <a:xfrm>
            <a:off x="3110125" y="3178700"/>
            <a:ext cx="1289100" cy="3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FF"/>
                </a:solidFill>
                <a:latin typeface="Arial"/>
                <a:ea typeface="Arial"/>
                <a:cs typeface="Arial"/>
                <a:sym typeface="Arial"/>
              </a:rPr>
              <a:t>v.rend( )</a:t>
            </a:r>
            <a:endParaRPr b="1" i="0" sz="1800" u="none" cap="none" strike="noStrike">
              <a:solidFill>
                <a:srgbClr val="0000FF"/>
              </a:solidFill>
              <a:latin typeface="Arial"/>
              <a:ea typeface="Arial"/>
              <a:cs typeface="Arial"/>
              <a:sym typeface="Arial"/>
            </a:endParaRPr>
          </a:p>
        </p:txBody>
      </p:sp>
      <p:cxnSp>
        <p:nvCxnSpPr>
          <p:cNvPr id="737" name="Google Shape;737;p65"/>
          <p:cNvCxnSpPr/>
          <p:nvPr/>
        </p:nvCxnSpPr>
        <p:spPr>
          <a:xfrm rot="10800000">
            <a:off x="3624900" y="2713988"/>
            <a:ext cx="24900" cy="508200"/>
          </a:xfrm>
          <a:prstGeom prst="straightConnector1">
            <a:avLst/>
          </a:prstGeom>
          <a:noFill/>
          <a:ln cap="flat" cmpd="sng" w="28575">
            <a:solidFill>
              <a:srgbClr val="595959"/>
            </a:solidFill>
            <a:prstDash val="solid"/>
            <a:round/>
            <a:headEnd len="sm" w="sm" type="none"/>
            <a:tailEnd len="med" w="med" type="stealth"/>
          </a:ln>
        </p:spPr>
      </p:cxnSp>
      <p:sp>
        <p:nvSpPr>
          <p:cNvPr id="738" name="Google Shape;738;p65"/>
          <p:cNvSpPr txBox="1"/>
          <p:nvPr/>
        </p:nvSpPr>
        <p:spPr>
          <a:xfrm>
            <a:off x="6736875" y="3096150"/>
            <a:ext cx="1289100" cy="3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FF"/>
                </a:solidFill>
                <a:latin typeface="Arial"/>
                <a:ea typeface="Arial"/>
                <a:cs typeface="Arial"/>
                <a:sym typeface="Arial"/>
              </a:rPr>
              <a:t>v.rbegin( )</a:t>
            </a:r>
            <a:endParaRPr b="1" i="0" sz="1800" u="none" cap="none" strike="noStrike">
              <a:solidFill>
                <a:srgbClr val="0000FF"/>
              </a:solidFill>
              <a:latin typeface="Arial"/>
              <a:ea typeface="Arial"/>
              <a:cs typeface="Arial"/>
              <a:sym typeface="Arial"/>
            </a:endParaRPr>
          </a:p>
        </p:txBody>
      </p:sp>
      <p:cxnSp>
        <p:nvCxnSpPr>
          <p:cNvPr id="739" name="Google Shape;739;p65"/>
          <p:cNvCxnSpPr/>
          <p:nvPr/>
        </p:nvCxnSpPr>
        <p:spPr>
          <a:xfrm rot="10800000">
            <a:off x="7251650" y="2631438"/>
            <a:ext cx="24900" cy="508200"/>
          </a:xfrm>
          <a:prstGeom prst="straightConnector1">
            <a:avLst/>
          </a:prstGeom>
          <a:noFill/>
          <a:ln cap="flat" cmpd="sng" w="28575">
            <a:solidFill>
              <a:srgbClr val="595959"/>
            </a:solidFill>
            <a:prstDash val="solid"/>
            <a:round/>
            <a:headEnd len="sm" w="sm" type="none"/>
            <a:tailEnd len="med" w="med" type="stealth"/>
          </a:ln>
        </p:spPr>
      </p:cxnSp>
      <p:sp>
        <p:nvSpPr>
          <p:cNvPr id="740" name="Google Shape;740;p65"/>
          <p:cNvSpPr txBox="1"/>
          <p:nvPr/>
        </p:nvSpPr>
        <p:spPr>
          <a:xfrm>
            <a:off x="4147450" y="608050"/>
            <a:ext cx="40569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int v[4] = {2, 15, 10, 7}</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dana"/>
              <a:ea typeface="Verdana"/>
              <a:cs typeface="Verdana"/>
              <a:sym typeface="Verdana"/>
            </a:endParaRPr>
          </a:p>
        </p:txBody>
      </p:sp>
      <p:sp>
        <p:nvSpPr>
          <p:cNvPr id="741" name="Google Shape;741;p65"/>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5"/>
          <p:cNvSpPr txBox="1"/>
          <p:nvPr/>
        </p:nvSpPr>
        <p:spPr>
          <a:xfrm>
            <a:off x="7971850" y="4526293"/>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743" name="Google Shape;743;p65"/>
          <p:cNvSpPr txBox="1"/>
          <p:nvPr/>
        </p:nvSpPr>
        <p:spPr>
          <a:xfrm>
            <a:off x="7570700" y="4304268"/>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38</a:t>
            </a:r>
            <a:endParaRPr b="1"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p6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49" name="Google Shape;749;p66"/>
          <p:cNvSpPr txBox="1"/>
          <p:nvPr/>
        </p:nvSpPr>
        <p:spPr>
          <a:xfrm>
            <a:off x="797624" y="1752092"/>
            <a:ext cx="720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                          0                              1                       2                      3               </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750" name="Google Shape;750;p66"/>
          <p:cNvSpPr txBox="1"/>
          <p:nvPr/>
        </p:nvSpPr>
        <p:spPr>
          <a:xfrm>
            <a:off x="797624" y="23825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51" name="Google Shape;751;p66"/>
          <p:cNvSpPr txBox="1"/>
          <p:nvPr/>
        </p:nvSpPr>
        <p:spPr>
          <a:xfrm>
            <a:off x="2023446" y="23825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2</a:t>
            </a:r>
            <a:endParaRPr b="0" i="0" sz="1400" u="none" cap="none" strike="noStrike">
              <a:solidFill>
                <a:srgbClr val="000000"/>
              </a:solidFill>
              <a:latin typeface="Arial"/>
              <a:ea typeface="Arial"/>
              <a:cs typeface="Arial"/>
              <a:sym typeface="Arial"/>
            </a:endParaRPr>
          </a:p>
        </p:txBody>
      </p:sp>
      <p:sp>
        <p:nvSpPr>
          <p:cNvPr id="752" name="Google Shape;752;p66"/>
          <p:cNvSpPr txBox="1"/>
          <p:nvPr/>
        </p:nvSpPr>
        <p:spPr>
          <a:xfrm>
            <a:off x="3249267" y="23825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15</a:t>
            </a:r>
            <a:endParaRPr b="0" i="0" sz="1400" u="none" cap="none" strike="noStrike">
              <a:solidFill>
                <a:srgbClr val="000000"/>
              </a:solidFill>
              <a:latin typeface="Arial"/>
              <a:ea typeface="Arial"/>
              <a:cs typeface="Arial"/>
              <a:sym typeface="Arial"/>
            </a:endParaRPr>
          </a:p>
        </p:txBody>
      </p:sp>
      <p:sp>
        <p:nvSpPr>
          <p:cNvPr id="753" name="Google Shape;753;p66"/>
          <p:cNvSpPr txBox="1"/>
          <p:nvPr/>
        </p:nvSpPr>
        <p:spPr>
          <a:xfrm>
            <a:off x="4475089" y="23825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10</a:t>
            </a:r>
            <a:endParaRPr b="0" i="0" sz="1400" u="none" cap="none" strike="noStrike">
              <a:solidFill>
                <a:srgbClr val="000000"/>
              </a:solidFill>
              <a:latin typeface="Arial"/>
              <a:ea typeface="Arial"/>
              <a:cs typeface="Arial"/>
              <a:sym typeface="Arial"/>
            </a:endParaRPr>
          </a:p>
        </p:txBody>
      </p:sp>
      <p:sp>
        <p:nvSpPr>
          <p:cNvPr id="754" name="Google Shape;754;p66"/>
          <p:cNvSpPr txBox="1"/>
          <p:nvPr/>
        </p:nvSpPr>
        <p:spPr>
          <a:xfrm>
            <a:off x="5700911" y="23825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7</a:t>
            </a:r>
            <a:endParaRPr b="0" i="0" sz="1400" u="none" cap="none" strike="noStrike">
              <a:solidFill>
                <a:srgbClr val="000000"/>
              </a:solidFill>
              <a:latin typeface="Arial"/>
              <a:ea typeface="Arial"/>
              <a:cs typeface="Arial"/>
              <a:sym typeface="Arial"/>
            </a:endParaRPr>
          </a:p>
        </p:txBody>
      </p:sp>
      <p:sp>
        <p:nvSpPr>
          <p:cNvPr id="755" name="Google Shape;755;p66"/>
          <p:cNvSpPr txBox="1"/>
          <p:nvPr/>
        </p:nvSpPr>
        <p:spPr>
          <a:xfrm>
            <a:off x="6926733" y="2382521"/>
            <a:ext cx="1225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56" name="Google Shape;756;p66"/>
          <p:cNvSpPr txBox="1"/>
          <p:nvPr/>
        </p:nvSpPr>
        <p:spPr>
          <a:xfrm>
            <a:off x="7061428" y="3922700"/>
            <a:ext cx="1718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FF"/>
                </a:solidFill>
                <a:latin typeface="Arial"/>
                <a:ea typeface="Arial"/>
                <a:cs typeface="Arial"/>
                <a:sym typeface="Arial"/>
              </a:rPr>
              <a:t>v.end()</a:t>
            </a:r>
            <a:endParaRPr b="1" i="0" sz="1800" u="none" cap="none" strike="noStrike">
              <a:solidFill>
                <a:srgbClr val="0000FF"/>
              </a:solidFill>
              <a:latin typeface="Arial"/>
              <a:ea typeface="Arial"/>
              <a:cs typeface="Arial"/>
              <a:sym typeface="Arial"/>
            </a:endParaRPr>
          </a:p>
        </p:txBody>
      </p:sp>
      <p:cxnSp>
        <p:nvCxnSpPr>
          <p:cNvPr id="757" name="Google Shape;757;p66"/>
          <p:cNvCxnSpPr/>
          <p:nvPr/>
        </p:nvCxnSpPr>
        <p:spPr>
          <a:xfrm rot="10800000">
            <a:off x="7366890" y="3086359"/>
            <a:ext cx="33000" cy="831300"/>
          </a:xfrm>
          <a:prstGeom prst="straightConnector1">
            <a:avLst/>
          </a:prstGeom>
          <a:noFill/>
          <a:ln cap="flat" cmpd="sng" w="28575">
            <a:solidFill>
              <a:srgbClr val="595959"/>
            </a:solidFill>
            <a:prstDash val="solid"/>
            <a:round/>
            <a:headEnd len="sm" w="sm" type="none"/>
            <a:tailEnd len="med" w="med" type="stealth"/>
          </a:ln>
        </p:spPr>
      </p:cxnSp>
      <p:sp>
        <p:nvSpPr>
          <p:cNvPr id="758" name="Google Shape;758;p66"/>
          <p:cNvSpPr txBox="1"/>
          <p:nvPr/>
        </p:nvSpPr>
        <p:spPr>
          <a:xfrm>
            <a:off x="709800" y="977875"/>
            <a:ext cx="7724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2700"/>
              <a:buFont typeface="Arial"/>
              <a:buNone/>
            </a:pPr>
            <a:r>
              <a:rPr b="0" i="0" lang="en" sz="2700" u="none" cap="none" strike="noStrike">
                <a:solidFill>
                  <a:srgbClr val="1A1A1A"/>
                </a:solidFill>
                <a:latin typeface="Verdana"/>
                <a:ea typeface="Verdana"/>
                <a:cs typeface="Verdana"/>
                <a:sym typeface="Verdana"/>
              </a:rPr>
              <a:t>for(auto it = v.begin(); it != v.end(); it++)</a:t>
            </a:r>
            <a:endParaRPr b="0" i="0" sz="2700" u="none" cap="none" strike="noStrike">
              <a:solidFill>
                <a:srgbClr val="1A1A1A"/>
              </a:solidFill>
              <a:latin typeface="Verdana"/>
              <a:ea typeface="Verdana"/>
              <a:cs typeface="Verdana"/>
              <a:sym typeface="Verdana"/>
            </a:endParaRPr>
          </a:p>
        </p:txBody>
      </p:sp>
      <p:cxnSp>
        <p:nvCxnSpPr>
          <p:cNvPr id="759" name="Google Shape;759;p66"/>
          <p:cNvCxnSpPr/>
          <p:nvPr/>
        </p:nvCxnSpPr>
        <p:spPr>
          <a:xfrm rot="10800000">
            <a:off x="2619840" y="3015209"/>
            <a:ext cx="33000" cy="831300"/>
          </a:xfrm>
          <a:prstGeom prst="straightConnector1">
            <a:avLst/>
          </a:prstGeom>
          <a:noFill/>
          <a:ln cap="flat" cmpd="sng" w="28575">
            <a:solidFill>
              <a:srgbClr val="595959"/>
            </a:solidFill>
            <a:prstDash val="solid"/>
            <a:round/>
            <a:headEnd len="sm" w="sm" type="none"/>
            <a:tailEnd len="med" w="med" type="stealth"/>
          </a:ln>
        </p:spPr>
      </p:cxnSp>
      <p:sp>
        <p:nvSpPr>
          <p:cNvPr id="760" name="Google Shape;760;p66"/>
          <p:cNvSpPr txBox="1"/>
          <p:nvPr/>
        </p:nvSpPr>
        <p:spPr>
          <a:xfrm>
            <a:off x="2023453" y="3917650"/>
            <a:ext cx="1718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FF"/>
                </a:solidFill>
                <a:latin typeface="Arial"/>
                <a:ea typeface="Arial"/>
                <a:cs typeface="Arial"/>
                <a:sym typeface="Arial"/>
              </a:rPr>
              <a:t>        it</a:t>
            </a:r>
            <a:endParaRPr b="1" i="0" sz="1800" u="none" cap="none" strike="noStrike">
              <a:solidFill>
                <a:srgbClr val="0000FF"/>
              </a:solidFill>
              <a:latin typeface="Arial"/>
              <a:ea typeface="Arial"/>
              <a:cs typeface="Arial"/>
              <a:sym typeface="Arial"/>
            </a:endParaRPr>
          </a:p>
        </p:txBody>
      </p:sp>
      <p:cxnSp>
        <p:nvCxnSpPr>
          <p:cNvPr id="761" name="Google Shape;761;p66"/>
          <p:cNvCxnSpPr/>
          <p:nvPr/>
        </p:nvCxnSpPr>
        <p:spPr>
          <a:xfrm rot="10800000">
            <a:off x="3851990" y="3015209"/>
            <a:ext cx="33000" cy="831300"/>
          </a:xfrm>
          <a:prstGeom prst="straightConnector1">
            <a:avLst/>
          </a:prstGeom>
          <a:noFill/>
          <a:ln cap="flat" cmpd="sng" w="28575">
            <a:solidFill>
              <a:srgbClr val="595959"/>
            </a:solidFill>
            <a:prstDash val="solid"/>
            <a:round/>
            <a:headEnd len="sm" w="sm" type="none"/>
            <a:tailEnd len="med" w="med" type="stealth"/>
          </a:ln>
        </p:spPr>
      </p:cxnSp>
      <p:sp>
        <p:nvSpPr>
          <p:cNvPr id="762" name="Google Shape;762;p66"/>
          <p:cNvSpPr txBox="1"/>
          <p:nvPr/>
        </p:nvSpPr>
        <p:spPr>
          <a:xfrm>
            <a:off x="3255603" y="3917650"/>
            <a:ext cx="1718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FF"/>
                </a:solidFill>
                <a:latin typeface="Arial"/>
                <a:ea typeface="Arial"/>
                <a:cs typeface="Arial"/>
                <a:sym typeface="Arial"/>
              </a:rPr>
              <a:t>        it</a:t>
            </a:r>
            <a:endParaRPr b="1" i="0" sz="1800" u="none" cap="none" strike="noStrike">
              <a:solidFill>
                <a:srgbClr val="0000FF"/>
              </a:solidFill>
              <a:latin typeface="Arial"/>
              <a:ea typeface="Arial"/>
              <a:cs typeface="Arial"/>
              <a:sym typeface="Arial"/>
            </a:endParaRPr>
          </a:p>
        </p:txBody>
      </p:sp>
      <p:cxnSp>
        <p:nvCxnSpPr>
          <p:cNvPr id="763" name="Google Shape;763;p66"/>
          <p:cNvCxnSpPr/>
          <p:nvPr/>
        </p:nvCxnSpPr>
        <p:spPr>
          <a:xfrm rot="10800000">
            <a:off x="5071490" y="3015209"/>
            <a:ext cx="33000" cy="831300"/>
          </a:xfrm>
          <a:prstGeom prst="straightConnector1">
            <a:avLst/>
          </a:prstGeom>
          <a:noFill/>
          <a:ln cap="flat" cmpd="sng" w="28575">
            <a:solidFill>
              <a:srgbClr val="595959"/>
            </a:solidFill>
            <a:prstDash val="solid"/>
            <a:round/>
            <a:headEnd len="sm" w="sm" type="none"/>
            <a:tailEnd len="med" w="med" type="stealth"/>
          </a:ln>
        </p:spPr>
      </p:cxnSp>
      <p:sp>
        <p:nvSpPr>
          <p:cNvPr id="764" name="Google Shape;764;p66"/>
          <p:cNvSpPr txBox="1"/>
          <p:nvPr/>
        </p:nvSpPr>
        <p:spPr>
          <a:xfrm>
            <a:off x="4475103" y="3917650"/>
            <a:ext cx="1718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FF"/>
                </a:solidFill>
                <a:latin typeface="Arial"/>
                <a:ea typeface="Arial"/>
                <a:cs typeface="Arial"/>
                <a:sym typeface="Arial"/>
              </a:rPr>
              <a:t>        it</a:t>
            </a:r>
            <a:endParaRPr b="1" i="0" sz="1800" u="none" cap="none" strike="noStrike">
              <a:solidFill>
                <a:srgbClr val="0000FF"/>
              </a:solidFill>
              <a:latin typeface="Arial"/>
              <a:ea typeface="Arial"/>
              <a:cs typeface="Arial"/>
              <a:sym typeface="Arial"/>
            </a:endParaRPr>
          </a:p>
        </p:txBody>
      </p:sp>
      <p:cxnSp>
        <p:nvCxnSpPr>
          <p:cNvPr id="765" name="Google Shape;765;p66"/>
          <p:cNvCxnSpPr/>
          <p:nvPr/>
        </p:nvCxnSpPr>
        <p:spPr>
          <a:xfrm rot="10800000">
            <a:off x="6297290" y="3015209"/>
            <a:ext cx="33000" cy="831300"/>
          </a:xfrm>
          <a:prstGeom prst="straightConnector1">
            <a:avLst/>
          </a:prstGeom>
          <a:noFill/>
          <a:ln cap="flat" cmpd="sng" w="28575">
            <a:solidFill>
              <a:srgbClr val="595959"/>
            </a:solidFill>
            <a:prstDash val="solid"/>
            <a:round/>
            <a:headEnd len="sm" w="sm" type="none"/>
            <a:tailEnd len="med" w="med" type="stealth"/>
          </a:ln>
        </p:spPr>
      </p:cxnSp>
      <p:sp>
        <p:nvSpPr>
          <p:cNvPr id="766" name="Google Shape;766;p66"/>
          <p:cNvSpPr txBox="1"/>
          <p:nvPr/>
        </p:nvSpPr>
        <p:spPr>
          <a:xfrm>
            <a:off x="5700903" y="3917650"/>
            <a:ext cx="1718400" cy="64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FF"/>
                </a:solidFill>
                <a:latin typeface="Arial"/>
                <a:ea typeface="Arial"/>
                <a:cs typeface="Arial"/>
                <a:sym typeface="Arial"/>
              </a:rPr>
              <a:t>        it</a:t>
            </a:r>
            <a:endParaRPr b="1" i="0" sz="1800" u="none" cap="none" strike="noStrike">
              <a:solidFill>
                <a:srgbClr val="0000FF"/>
              </a:solidFill>
              <a:latin typeface="Arial"/>
              <a:ea typeface="Arial"/>
              <a:cs typeface="Arial"/>
              <a:sym typeface="Arial"/>
            </a:endParaRPr>
          </a:p>
        </p:txBody>
      </p:sp>
      <p:sp>
        <p:nvSpPr>
          <p:cNvPr id="767" name="Google Shape;767;p66"/>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6"/>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769" name="Google Shape;769;p66"/>
          <p:cNvSpPr txBox="1"/>
          <p:nvPr/>
        </p:nvSpPr>
        <p:spPr>
          <a:xfrm>
            <a:off x="7557475" y="433802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39</a:t>
            </a:r>
            <a:endParaRPr b="1"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6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6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67"/>
          <p:cNvPicPr preferRelativeResize="0"/>
          <p:nvPr/>
        </p:nvPicPr>
        <p:blipFill rotWithShape="1">
          <a:blip r:embed="rId3">
            <a:alphaModFix/>
          </a:blip>
          <a:srcRect b="0" l="0" r="0" t="0"/>
          <a:stretch/>
        </p:blipFill>
        <p:spPr>
          <a:xfrm>
            <a:off x="140" y="316"/>
            <a:ext cx="9143860" cy="5143184"/>
          </a:xfrm>
          <a:prstGeom prst="rect">
            <a:avLst/>
          </a:prstGeom>
          <a:noFill/>
          <a:ln>
            <a:noFill/>
          </a:ln>
        </p:spPr>
      </p:pic>
      <p:sp>
        <p:nvSpPr>
          <p:cNvPr id="775" name="Google Shape;775;p67"/>
          <p:cNvSpPr txBox="1"/>
          <p:nvPr/>
        </p:nvSpPr>
        <p:spPr>
          <a:xfrm>
            <a:off x="222250" y="932207"/>
            <a:ext cx="8520600" cy="20526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5200"/>
              <a:buFont typeface="Arial"/>
              <a:buNone/>
            </a:pPr>
            <a:r>
              <a:rPr b="0" i="0" lang="en" sz="5200" u="none" cap="none" strike="noStrike">
                <a:solidFill>
                  <a:schemeClr val="lt1"/>
                </a:solidFill>
                <a:latin typeface="Press Start 2P"/>
                <a:ea typeface="Press Start 2P"/>
                <a:cs typeface="Press Start 2P"/>
                <a:sym typeface="Press Start 2P"/>
              </a:rPr>
              <a:t>SET</a:t>
            </a:r>
            <a:endParaRPr b="0" i="0" sz="5200" u="none" cap="none" strike="noStrike">
              <a:solidFill>
                <a:schemeClr val="lt1"/>
              </a:solidFill>
              <a:latin typeface="Press Start 2P"/>
              <a:ea typeface="Press Start 2P"/>
              <a:cs typeface="Press Start 2P"/>
              <a:sym typeface="Press Start 2P"/>
            </a:endParaRPr>
          </a:p>
        </p:txBody>
      </p:sp>
      <p:sp>
        <p:nvSpPr>
          <p:cNvPr id="776" name="Google Shape;776;p67"/>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6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82" name="Google Shape;782;p68"/>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8"/>
          <p:cNvSpPr txBox="1"/>
          <p:nvPr/>
        </p:nvSpPr>
        <p:spPr>
          <a:xfrm>
            <a:off x="403225" y="402025"/>
            <a:ext cx="7815900" cy="4149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600"/>
              </a:spcBef>
              <a:spcAft>
                <a:spcPts val="0"/>
              </a:spcAft>
              <a:buClr>
                <a:srgbClr val="000000"/>
              </a:buClr>
              <a:buSzPts val="2200"/>
              <a:buFont typeface="Arial"/>
              <a:buNone/>
            </a:pPr>
            <a:r>
              <a:rPr b="1" i="0" lang="en" sz="2200" u="none" cap="none" strike="noStrike">
                <a:solidFill>
                  <a:srgbClr val="1A1A1A"/>
                </a:solidFill>
                <a:latin typeface="Verdana"/>
                <a:ea typeface="Verdana"/>
                <a:cs typeface="Verdana"/>
                <a:sym typeface="Verdana"/>
              </a:rPr>
              <a:t>Sets </a:t>
            </a:r>
            <a:r>
              <a:rPr b="0" i="0" lang="en" sz="2200" u="none" cap="none" strike="noStrike">
                <a:solidFill>
                  <a:srgbClr val="1A1A1A"/>
                </a:solidFill>
                <a:latin typeface="Verdana"/>
                <a:ea typeface="Verdana"/>
                <a:cs typeface="Verdana"/>
                <a:sym typeface="Verdana"/>
              </a:rPr>
              <a:t>are a type of containers in which each element has to be </a:t>
            </a:r>
            <a:r>
              <a:rPr b="1" i="0" lang="en" sz="2200" u="none" cap="none" strike="noStrike">
                <a:solidFill>
                  <a:srgbClr val="1A1A1A"/>
                </a:solidFill>
                <a:latin typeface="Verdana"/>
                <a:ea typeface="Verdana"/>
                <a:cs typeface="Verdana"/>
                <a:sym typeface="Verdana"/>
              </a:rPr>
              <a:t>unique</a:t>
            </a:r>
            <a:r>
              <a:rPr b="0" i="0" lang="en" sz="2200" u="none" cap="none" strike="noStrike">
                <a:solidFill>
                  <a:srgbClr val="1A1A1A"/>
                </a:solidFill>
                <a:latin typeface="Verdana"/>
                <a:ea typeface="Verdana"/>
                <a:cs typeface="Verdana"/>
                <a:sym typeface="Verdana"/>
              </a:rPr>
              <a:t> because the value of the element identifies it. The values are stored in a specific order. </a:t>
            </a:r>
            <a:endParaRPr b="0" i="0" sz="22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200"/>
              <a:buFont typeface="Arial"/>
              <a:buNone/>
            </a:pPr>
            <a:r>
              <a:rPr b="0" i="0" lang="en" sz="2200" u="none" cap="none" strike="noStrike">
                <a:solidFill>
                  <a:srgbClr val="1A1A1A"/>
                </a:solidFill>
                <a:latin typeface="Verdana"/>
                <a:ea typeface="Verdana"/>
                <a:cs typeface="Verdana"/>
                <a:sym typeface="Verdana"/>
              </a:rPr>
              <a:t>Properties:</a:t>
            </a:r>
            <a:endParaRPr b="0" i="0" sz="2200" u="none" cap="none" strike="noStrike">
              <a:solidFill>
                <a:srgbClr val="1A1A1A"/>
              </a:solidFill>
              <a:latin typeface="Verdana"/>
              <a:ea typeface="Verdana"/>
              <a:cs typeface="Verdana"/>
              <a:sym typeface="Verdana"/>
            </a:endParaRPr>
          </a:p>
          <a:p>
            <a:pPr indent="-368300" lvl="0" marL="457200" marR="0" rtl="0" algn="just">
              <a:lnSpc>
                <a:spcPct val="100000"/>
              </a:lnSpc>
              <a:spcBef>
                <a:spcPts val="600"/>
              </a:spcBef>
              <a:spcAft>
                <a:spcPts val="0"/>
              </a:spcAft>
              <a:buClr>
                <a:srgbClr val="1A1A1A"/>
              </a:buClr>
              <a:buSzPts val="2200"/>
              <a:buFont typeface="Verdana"/>
              <a:buAutoNum type="arabicPeriod"/>
            </a:pPr>
            <a:r>
              <a:rPr b="0" i="0" lang="en" sz="2200" u="none" cap="none" strike="noStrike">
                <a:solidFill>
                  <a:srgbClr val="1A1A1A"/>
                </a:solidFill>
                <a:latin typeface="Verdana"/>
                <a:ea typeface="Verdana"/>
                <a:cs typeface="Verdana"/>
                <a:sym typeface="Verdana"/>
              </a:rPr>
              <a:t>No duplicates</a:t>
            </a:r>
            <a:endParaRPr b="0" i="0" sz="2200" u="none" cap="none" strike="noStrike">
              <a:solidFill>
                <a:srgbClr val="1A1A1A"/>
              </a:solidFill>
              <a:latin typeface="Verdana"/>
              <a:ea typeface="Verdana"/>
              <a:cs typeface="Verdana"/>
              <a:sym typeface="Verdana"/>
            </a:endParaRPr>
          </a:p>
          <a:p>
            <a:pPr indent="-368300" lvl="0" marL="457200" marR="0" rtl="0" algn="just">
              <a:lnSpc>
                <a:spcPct val="100000"/>
              </a:lnSpc>
              <a:spcBef>
                <a:spcPts val="0"/>
              </a:spcBef>
              <a:spcAft>
                <a:spcPts val="0"/>
              </a:spcAft>
              <a:buClr>
                <a:srgbClr val="1A1A1A"/>
              </a:buClr>
              <a:buSzPts val="2200"/>
              <a:buFont typeface="Verdana"/>
              <a:buAutoNum type="arabicPeriod"/>
            </a:pPr>
            <a:r>
              <a:rPr b="0" i="0" lang="en" sz="2200" u="none" cap="none" strike="noStrike">
                <a:solidFill>
                  <a:srgbClr val="1A1A1A"/>
                </a:solidFill>
                <a:latin typeface="Verdana"/>
                <a:ea typeface="Verdana"/>
                <a:cs typeface="Verdana"/>
                <a:sym typeface="Verdana"/>
              </a:rPr>
              <a:t>Sorted in ascending order.</a:t>
            </a:r>
            <a:endParaRPr b="0" i="0" sz="2200" u="none" cap="none" strike="noStrike">
              <a:solidFill>
                <a:srgbClr val="1A1A1A"/>
              </a:solidFill>
              <a:latin typeface="Verdana"/>
              <a:ea typeface="Verdana"/>
              <a:cs typeface="Verdana"/>
              <a:sym typeface="Verdana"/>
            </a:endParaRPr>
          </a:p>
          <a:p>
            <a:pPr indent="-368300" lvl="0" marL="457200" marR="0" rtl="0" algn="just">
              <a:lnSpc>
                <a:spcPct val="100000"/>
              </a:lnSpc>
              <a:spcBef>
                <a:spcPts val="0"/>
              </a:spcBef>
              <a:spcAft>
                <a:spcPts val="0"/>
              </a:spcAft>
              <a:buClr>
                <a:srgbClr val="1A1A1A"/>
              </a:buClr>
              <a:buSzPts val="2200"/>
              <a:buFont typeface="Verdana"/>
              <a:buAutoNum type="arabicPeriod"/>
            </a:pPr>
            <a:r>
              <a:rPr b="0" i="0" lang="en" sz="2200" u="none" cap="none" strike="noStrike">
                <a:solidFill>
                  <a:srgbClr val="1A1A1A"/>
                </a:solidFill>
                <a:latin typeface="Verdana"/>
                <a:ea typeface="Verdana"/>
                <a:cs typeface="Verdana"/>
                <a:sym typeface="Verdana"/>
              </a:rPr>
              <a:t>Searches an element in O(log n) time.</a:t>
            </a:r>
            <a:endParaRPr b="0" i="0" sz="2200" u="none" cap="none" strike="noStrike">
              <a:solidFill>
                <a:srgbClr val="1A1A1A"/>
              </a:solidFill>
              <a:latin typeface="Verdana"/>
              <a:ea typeface="Verdana"/>
              <a:cs typeface="Verdana"/>
              <a:sym typeface="Verdana"/>
            </a:endParaRPr>
          </a:p>
          <a:p>
            <a:pPr indent="-368300" lvl="0" marL="457200" marR="0" rtl="0" algn="just">
              <a:lnSpc>
                <a:spcPct val="100000"/>
              </a:lnSpc>
              <a:spcBef>
                <a:spcPts val="0"/>
              </a:spcBef>
              <a:spcAft>
                <a:spcPts val="0"/>
              </a:spcAft>
              <a:buClr>
                <a:srgbClr val="1A1A1A"/>
              </a:buClr>
              <a:buSzPts val="2200"/>
              <a:buFont typeface="Verdana"/>
              <a:buAutoNum type="arabicPeriod"/>
            </a:pPr>
            <a:r>
              <a:rPr b="0" i="0" lang="en" sz="2200" u="none" cap="none" strike="noStrike">
                <a:solidFill>
                  <a:srgbClr val="1A1A1A"/>
                </a:solidFill>
                <a:latin typeface="Verdana"/>
                <a:ea typeface="Verdana"/>
                <a:cs typeface="Verdana"/>
                <a:sym typeface="Verdana"/>
              </a:rPr>
              <a:t>Unindexed.</a:t>
            </a:r>
            <a:endParaRPr b="0" i="0" sz="22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We can compromise with the sorted order for improving the search time, by using unordered set, which has search time of O(1).</a:t>
            </a:r>
            <a:endParaRPr b="0" i="0" sz="2000" u="none" cap="none" strike="noStrike">
              <a:solidFill>
                <a:srgbClr val="1A1A1A"/>
              </a:solidFill>
              <a:latin typeface="Verdana"/>
              <a:ea typeface="Verdana"/>
              <a:cs typeface="Verdana"/>
              <a:sym typeface="Verdana"/>
            </a:endParaRPr>
          </a:p>
        </p:txBody>
      </p:sp>
      <p:sp>
        <p:nvSpPr>
          <p:cNvPr id="784" name="Google Shape;784;p68"/>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785" name="Google Shape;785;p68"/>
          <p:cNvSpPr txBox="1"/>
          <p:nvPr/>
        </p:nvSpPr>
        <p:spPr>
          <a:xfrm>
            <a:off x="7600788" y="4309188"/>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40</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6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91" name="Google Shape;791;p69"/>
          <p:cNvSpPr txBox="1"/>
          <p:nvPr/>
        </p:nvSpPr>
        <p:spPr>
          <a:xfrm>
            <a:off x="916800" y="279975"/>
            <a:ext cx="7310400" cy="4248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0"/>
              </a:spcAft>
              <a:buClr>
                <a:srgbClr val="000000"/>
              </a:buClr>
              <a:buSzPts val="1900"/>
              <a:buFont typeface="Arial"/>
              <a:buNone/>
            </a:pPr>
            <a:r>
              <a:rPr b="1" i="0" lang="en" sz="1900" u="none" cap="none" strike="noStrike">
                <a:solidFill>
                  <a:srgbClr val="1A1A1A"/>
                </a:solidFill>
                <a:latin typeface="Verdana"/>
                <a:ea typeface="Verdana"/>
                <a:cs typeface="Verdana"/>
                <a:sym typeface="Verdana"/>
              </a:rPr>
              <a:t>Sets </a:t>
            </a:r>
            <a:r>
              <a:rPr b="0" i="0" lang="en" sz="1900" u="none" cap="none" strike="noStrike">
                <a:solidFill>
                  <a:srgbClr val="1A1A1A"/>
                </a:solidFill>
                <a:latin typeface="Verdana"/>
                <a:ea typeface="Verdana"/>
                <a:cs typeface="Verdana"/>
                <a:sym typeface="Verdana"/>
              </a:rPr>
              <a:t>are declared as </a:t>
            </a:r>
            <a:endParaRPr b="0" i="0" sz="19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1" i="0" lang="en" sz="2000" u="none" cap="none" strike="noStrike">
                <a:solidFill>
                  <a:srgbClr val="1A1A1A"/>
                </a:solidFill>
                <a:latin typeface="Verdana"/>
                <a:ea typeface="Verdana"/>
                <a:cs typeface="Verdana"/>
                <a:sym typeface="Verdana"/>
              </a:rPr>
              <a:t>set&lt;int&gt; st;</a:t>
            </a:r>
            <a:endParaRPr b="1"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Where st is the name of the set and</a:t>
            </a:r>
            <a:endParaRPr b="0"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int is the data type of the set.</a:t>
            </a:r>
            <a:endParaRPr b="0"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1" i="0" lang="en" sz="2000" u="none" cap="none" strike="noStrike">
                <a:solidFill>
                  <a:srgbClr val="1A1A1A"/>
                </a:solidFill>
                <a:latin typeface="Verdana"/>
                <a:ea typeface="Verdana"/>
                <a:cs typeface="Verdana"/>
                <a:sym typeface="Verdana"/>
              </a:rPr>
              <a:t>st.insert(x); </a:t>
            </a:r>
            <a:endParaRPr b="1"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Inserts the value x into the set if not already present.</a:t>
            </a:r>
            <a:endParaRPr b="0"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Time Complexity : </a:t>
            </a:r>
            <a:r>
              <a:rPr b="1" i="0" lang="en" sz="2000" u="none" cap="none" strike="noStrike">
                <a:solidFill>
                  <a:srgbClr val="1A1A1A"/>
                </a:solidFill>
                <a:latin typeface="Verdana"/>
                <a:ea typeface="Verdana"/>
                <a:cs typeface="Verdana"/>
                <a:sym typeface="Verdana"/>
              </a:rPr>
              <a:t> O(log(n)).</a:t>
            </a:r>
            <a:endParaRPr b="1"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1" i="0" lang="en" sz="2000" u="none" cap="none" strike="noStrike">
                <a:solidFill>
                  <a:srgbClr val="1A1A1A"/>
                </a:solidFill>
                <a:latin typeface="Verdana"/>
                <a:ea typeface="Verdana"/>
                <a:cs typeface="Verdana"/>
                <a:sym typeface="Verdana"/>
              </a:rPr>
              <a:t>st.find(x);</a:t>
            </a:r>
            <a:endParaRPr b="1"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Returns pointer to x if it is present else it points to the end of set.</a:t>
            </a:r>
            <a:endParaRPr b="0"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Time Complexity : </a:t>
            </a:r>
            <a:r>
              <a:rPr b="1" i="0" lang="en" sz="2000" u="none" cap="none" strike="noStrike">
                <a:solidFill>
                  <a:srgbClr val="1A1A1A"/>
                </a:solidFill>
                <a:latin typeface="Verdana"/>
                <a:ea typeface="Verdana"/>
                <a:cs typeface="Verdana"/>
                <a:sym typeface="Verdana"/>
              </a:rPr>
              <a:t> O(log(n)).</a:t>
            </a:r>
            <a:endParaRPr b="1" i="0" sz="2000" u="none" cap="none" strike="noStrike">
              <a:solidFill>
                <a:srgbClr val="1A1A1A"/>
              </a:solidFill>
              <a:latin typeface="Verdana"/>
              <a:ea typeface="Verdana"/>
              <a:cs typeface="Verdana"/>
              <a:sym typeface="Verdana"/>
            </a:endParaRPr>
          </a:p>
        </p:txBody>
      </p:sp>
      <p:sp>
        <p:nvSpPr>
          <p:cNvPr id="792" name="Google Shape;792;p69"/>
          <p:cNvSpPr txBox="1"/>
          <p:nvPr/>
        </p:nvSpPr>
        <p:spPr>
          <a:xfrm>
            <a:off x="7594077" y="429742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41</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7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98" name="Google Shape;798;p70"/>
          <p:cNvSpPr txBox="1"/>
          <p:nvPr/>
        </p:nvSpPr>
        <p:spPr>
          <a:xfrm>
            <a:off x="7971850" y="4477125"/>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799" name="Google Shape;799;p70"/>
          <p:cNvSpPr txBox="1"/>
          <p:nvPr/>
        </p:nvSpPr>
        <p:spPr>
          <a:xfrm>
            <a:off x="8304562" y="4758022"/>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800" name="Google Shape;800;p70"/>
          <p:cNvSpPr txBox="1"/>
          <p:nvPr/>
        </p:nvSpPr>
        <p:spPr>
          <a:xfrm>
            <a:off x="7586350" y="4330274"/>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42</a:t>
            </a:r>
            <a:endParaRPr b="1" i="0" sz="1800" u="none" cap="none" strike="noStrike">
              <a:solidFill>
                <a:schemeClr val="lt1"/>
              </a:solidFill>
              <a:latin typeface="Arial"/>
              <a:ea typeface="Arial"/>
              <a:cs typeface="Arial"/>
              <a:sym typeface="Arial"/>
            </a:endParaRPr>
          </a:p>
        </p:txBody>
      </p:sp>
      <p:sp>
        <p:nvSpPr>
          <p:cNvPr id="801" name="Google Shape;801;p70"/>
          <p:cNvSpPr txBox="1"/>
          <p:nvPr/>
        </p:nvSpPr>
        <p:spPr>
          <a:xfrm>
            <a:off x="473817" y="731024"/>
            <a:ext cx="4066200" cy="383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50"/>
              <a:buFont typeface="Arial"/>
              <a:buNone/>
            </a:pPr>
            <a:r>
              <a:rPr b="0" i="0" lang="en" sz="1450" u="none" cap="none" strike="noStrike">
                <a:solidFill>
                  <a:srgbClr val="333333"/>
                </a:solidFill>
                <a:latin typeface="Verdana"/>
                <a:ea typeface="Verdana"/>
                <a:cs typeface="Verdana"/>
                <a:sym typeface="Verdana"/>
              </a:rPr>
              <a:t>#include&lt;bits/stdc++.h&gt;</a:t>
            </a:r>
            <a:endParaRPr b="0" i="0" sz="14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450"/>
              <a:buFont typeface="Arial"/>
              <a:buNone/>
            </a:pPr>
            <a:r>
              <a:rPr b="0" i="0" lang="en" sz="1450" u="none" cap="none" strike="noStrike">
                <a:solidFill>
                  <a:srgbClr val="333333"/>
                </a:solidFill>
                <a:latin typeface="Verdana"/>
                <a:ea typeface="Verdana"/>
                <a:cs typeface="Verdana"/>
                <a:sym typeface="Verdana"/>
              </a:rPr>
              <a:t>using namespace std;</a:t>
            </a:r>
            <a:endParaRPr b="0" i="0" sz="14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450"/>
              <a:buFont typeface="Arial"/>
              <a:buNone/>
            </a:pPr>
            <a:r>
              <a:rPr b="0" i="0" lang="en" sz="1450" u="none" cap="none" strike="noStrike">
                <a:solidFill>
                  <a:srgbClr val="333333"/>
                </a:solidFill>
                <a:latin typeface="Verdana"/>
                <a:ea typeface="Verdana"/>
                <a:cs typeface="Verdana"/>
                <a:sym typeface="Verdana"/>
              </a:rPr>
              <a:t>int main()</a:t>
            </a:r>
            <a:endParaRPr b="0" i="0" sz="14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450"/>
              <a:buFont typeface="Arial"/>
              <a:buNone/>
            </a:pPr>
            <a:r>
              <a:rPr b="0" i="0" lang="en" sz="1450" u="none" cap="none" strike="noStrike">
                <a:solidFill>
                  <a:srgbClr val="333333"/>
                </a:solidFill>
                <a:latin typeface="Verdana"/>
                <a:ea typeface="Verdana"/>
                <a:cs typeface="Verdana"/>
                <a:sym typeface="Verdana"/>
              </a:rPr>
              <a:t>{</a:t>
            </a:r>
            <a:endParaRPr b="0" i="0" sz="14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450"/>
              <a:buFont typeface="Arial"/>
              <a:buNone/>
            </a:pPr>
            <a:r>
              <a:rPr b="0" i="0" lang="en" sz="1450" u="none" cap="none" strike="noStrike">
                <a:solidFill>
                  <a:srgbClr val="333333"/>
                </a:solidFill>
                <a:latin typeface="Verdana"/>
                <a:ea typeface="Verdana"/>
                <a:cs typeface="Verdana"/>
                <a:sym typeface="Verdana"/>
              </a:rPr>
              <a:t>    set &lt; int &gt; s;</a:t>
            </a:r>
            <a:endParaRPr b="0" i="0" sz="14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450"/>
              <a:buFont typeface="Arial"/>
              <a:buNone/>
            </a:pPr>
            <a:r>
              <a:rPr b="0" i="0" lang="en" sz="1450" u="none" cap="none" strike="noStrike">
                <a:solidFill>
                  <a:srgbClr val="333333"/>
                </a:solidFill>
                <a:latin typeface="Verdana"/>
                <a:ea typeface="Verdana"/>
                <a:cs typeface="Verdana"/>
                <a:sym typeface="Verdana"/>
              </a:rPr>
              <a:t>    s.insert( 5 ) ;</a:t>
            </a:r>
            <a:endParaRPr b="0" i="0" sz="14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450"/>
              <a:buFont typeface="Arial"/>
              <a:buNone/>
            </a:pPr>
            <a:r>
              <a:rPr b="0" i="0" lang="en" sz="1450" u="none" cap="none" strike="noStrike">
                <a:solidFill>
                  <a:srgbClr val="333333"/>
                </a:solidFill>
                <a:latin typeface="Verdana"/>
                <a:ea typeface="Verdana"/>
                <a:cs typeface="Verdana"/>
                <a:sym typeface="Verdana"/>
              </a:rPr>
              <a:t>    s.insert( 2 ) ;</a:t>
            </a:r>
            <a:endParaRPr b="0" i="0" sz="14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450"/>
              <a:buFont typeface="Arial"/>
              <a:buNone/>
            </a:pPr>
            <a:r>
              <a:rPr b="0" i="0" lang="en" sz="1450" u="none" cap="none" strike="noStrike">
                <a:solidFill>
                  <a:srgbClr val="333333"/>
                </a:solidFill>
                <a:latin typeface="Verdana"/>
                <a:ea typeface="Verdana"/>
                <a:cs typeface="Verdana"/>
                <a:sym typeface="Verdana"/>
              </a:rPr>
              <a:t>    s.insert( 4 ) ;</a:t>
            </a:r>
            <a:endParaRPr b="0" i="0" sz="14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450"/>
              <a:buFont typeface="Arial"/>
              <a:buNone/>
            </a:pPr>
            <a:r>
              <a:rPr b="0" i="0" lang="en" sz="1450" u="none" cap="none" strike="noStrike">
                <a:solidFill>
                  <a:srgbClr val="333333"/>
                </a:solidFill>
                <a:latin typeface="Verdana"/>
                <a:ea typeface="Verdana"/>
                <a:cs typeface="Verdana"/>
                <a:sym typeface="Verdana"/>
              </a:rPr>
              <a:t>    s.insert( 3 ) ;</a:t>
            </a:r>
            <a:endParaRPr b="0" i="0" sz="14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450"/>
              <a:buFont typeface="Arial"/>
              <a:buNone/>
            </a:pPr>
            <a:r>
              <a:rPr b="0" i="0" lang="en" sz="1450" u="none" cap="none" strike="noStrike">
                <a:solidFill>
                  <a:srgbClr val="333333"/>
                </a:solidFill>
                <a:latin typeface="Verdana"/>
                <a:ea typeface="Verdana"/>
                <a:cs typeface="Verdana"/>
                <a:sym typeface="Verdana"/>
              </a:rPr>
              <a:t>for(auto it=s.begin();it!=s.end();it++)</a:t>
            </a:r>
            <a:endParaRPr b="0" i="0" sz="14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450"/>
              <a:buFont typeface="Arial"/>
              <a:buNone/>
            </a:pPr>
            <a:r>
              <a:rPr b="0" i="0" lang="en" sz="1450" u="none" cap="none" strike="noStrike">
                <a:solidFill>
                  <a:srgbClr val="333333"/>
                </a:solidFill>
                <a:latin typeface="Verdana"/>
                <a:ea typeface="Verdana"/>
                <a:cs typeface="Verdana"/>
                <a:sym typeface="Verdana"/>
              </a:rPr>
              <a:t>cout&lt;&lt;*it&lt;&lt;” ”;</a:t>
            </a:r>
            <a:endParaRPr b="0" i="0" sz="14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return 0; }</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   </a:t>
            </a:r>
            <a:endParaRPr b="0" i="0" sz="1550" u="none" cap="none" strike="noStrike">
              <a:solidFill>
                <a:srgbClr val="333333"/>
              </a:solidFill>
              <a:latin typeface="Verdana"/>
              <a:ea typeface="Verdana"/>
              <a:cs typeface="Verdana"/>
              <a:sym typeface="Verdana"/>
            </a:endParaRPr>
          </a:p>
        </p:txBody>
      </p:sp>
      <p:pic>
        <p:nvPicPr>
          <p:cNvPr id="802" name="Google Shape;802;p70"/>
          <p:cNvPicPr preferRelativeResize="0"/>
          <p:nvPr/>
        </p:nvPicPr>
        <p:blipFill rotWithShape="1">
          <a:blip r:embed="rId4">
            <a:alphaModFix/>
          </a:blip>
          <a:srcRect b="75063" l="0" r="0" t="0"/>
          <a:stretch/>
        </p:blipFill>
        <p:spPr>
          <a:xfrm>
            <a:off x="4771200" y="410300"/>
            <a:ext cx="3226126" cy="714451"/>
          </a:xfrm>
          <a:prstGeom prst="rect">
            <a:avLst/>
          </a:prstGeom>
          <a:noFill/>
          <a:ln>
            <a:noFill/>
          </a:ln>
        </p:spPr>
      </p:pic>
      <p:sp>
        <p:nvSpPr>
          <p:cNvPr id="803" name="Google Shape;803;p70"/>
          <p:cNvSpPr txBox="1"/>
          <p:nvPr/>
        </p:nvSpPr>
        <p:spPr>
          <a:xfrm>
            <a:off x="5236659" y="3524279"/>
            <a:ext cx="2038500" cy="1063500"/>
          </a:xfrm>
          <a:prstGeom prst="rect">
            <a:avLst/>
          </a:prstGeom>
          <a:solidFill>
            <a:srgbClr val="EEEEEE"/>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Verdana"/>
                <a:ea typeface="Verdana"/>
                <a:cs typeface="Verdana"/>
                <a:sym typeface="Verdana"/>
              </a:rPr>
              <a:t>   </a:t>
            </a:r>
            <a:r>
              <a:rPr b="1" i="0" lang="en" sz="2400" u="sng" cap="none" strike="noStrike">
                <a:solidFill>
                  <a:srgbClr val="000000"/>
                </a:solidFill>
                <a:latin typeface="Verdana"/>
                <a:ea typeface="Verdana"/>
                <a:cs typeface="Verdana"/>
                <a:sym typeface="Verdana"/>
              </a:rPr>
              <a:t>Output</a:t>
            </a:r>
            <a:endParaRPr b="1" i="0" sz="2400" u="sng"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000"/>
              <a:buFont typeface="Arial"/>
              <a:buNone/>
            </a:pPr>
            <a:r>
              <a:t/>
            </a:r>
            <a:endParaRPr b="1" i="0" sz="1000" u="sng"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252C33"/>
                </a:solidFill>
                <a:latin typeface="Verdana"/>
                <a:ea typeface="Verdana"/>
                <a:cs typeface="Verdana"/>
                <a:sym typeface="Verdana"/>
              </a:rPr>
              <a:t>      2 3 4 5</a:t>
            </a:r>
            <a:endParaRPr b="0" i="0" sz="1800" u="none" cap="none" strike="noStrike">
              <a:solidFill>
                <a:srgbClr val="252C33"/>
              </a:solidFill>
              <a:latin typeface="Verdana"/>
              <a:ea typeface="Verdana"/>
              <a:cs typeface="Verdana"/>
              <a:sym typeface="Verdana"/>
            </a:endParaRPr>
          </a:p>
        </p:txBody>
      </p:sp>
      <p:pic>
        <p:nvPicPr>
          <p:cNvPr id="804" name="Google Shape;804;p70"/>
          <p:cNvPicPr preferRelativeResize="0"/>
          <p:nvPr/>
        </p:nvPicPr>
        <p:blipFill rotWithShape="1">
          <a:blip r:embed="rId4">
            <a:alphaModFix/>
          </a:blip>
          <a:srcRect b="0" l="0" r="0" t="79385"/>
          <a:stretch/>
        </p:blipFill>
        <p:spPr>
          <a:xfrm>
            <a:off x="4771200" y="2646074"/>
            <a:ext cx="3226126" cy="590625"/>
          </a:xfrm>
          <a:prstGeom prst="rect">
            <a:avLst/>
          </a:prstGeom>
          <a:noFill/>
          <a:ln>
            <a:noFill/>
          </a:ln>
        </p:spPr>
      </p:pic>
      <p:pic>
        <p:nvPicPr>
          <p:cNvPr id="805" name="Google Shape;805;p70"/>
          <p:cNvPicPr preferRelativeResize="0"/>
          <p:nvPr/>
        </p:nvPicPr>
        <p:blipFill rotWithShape="1">
          <a:blip r:embed="rId4">
            <a:alphaModFix/>
          </a:blip>
          <a:srcRect b="19184" l="0" r="0" t="52947"/>
          <a:stretch/>
        </p:blipFill>
        <p:spPr>
          <a:xfrm>
            <a:off x="4771200" y="1847600"/>
            <a:ext cx="3226126" cy="798475"/>
          </a:xfrm>
          <a:prstGeom prst="rect">
            <a:avLst/>
          </a:prstGeom>
          <a:noFill/>
          <a:ln>
            <a:noFill/>
          </a:ln>
        </p:spPr>
      </p:pic>
      <p:pic>
        <p:nvPicPr>
          <p:cNvPr id="806" name="Google Shape;806;p70"/>
          <p:cNvPicPr preferRelativeResize="0"/>
          <p:nvPr/>
        </p:nvPicPr>
        <p:blipFill rotWithShape="1">
          <a:blip r:embed="rId4">
            <a:alphaModFix/>
          </a:blip>
          <a:srcRect b="45467" l="0" r="0" t="26661"/>
          <a:stretch/>
        </p:blipFill>
        <p:spPr>
          <a:xfrm>
            <a:off x="4771200" y="1124750"/>
            <a:ext cx="3226126" cy="798475"/>
          </a:xfrm>
          <a:prstGeom prst="rect">
            <a:avLst/>
          </a:prstGeom>
          <a:noFill/>
          <a:ln>
            <a:noFill/>
          </a:ln>
        </p:spPr>
      </p:pic>
      <p:sp>
        <p:nvSpPr>
          <p:cNvPr id="807" name="Google Shape;807;p70"/>
          <p:cNvSpPr txBox="1"/>
          <p:nvPr/>
        </p:nvSpPr>
        <p:spPr>
          <a:xfrm>
            <a:off x="473817" y="282150"/>
            <a:ext cx="2228400" cy="59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2150"/>
              <a:buFont typeface="Arial"/>
              <a:buNone/>
            </a:pPr>
            <a:r>
              <a:rPr b="1" i="0" lang="en" sz="2150" u="none" cap="none" strike="noStrike">
                <a:solidFill>
                  <a:srgbClr val="333333"/>
                </a:solidFill>
                <a:latin typeface="Verdana"/>
                <a:ea typeface="Verdana"/>
                <a:cs typeface="Verdana"/>
                <a:sym typeface="Verdana"/>
              </a:rPr>
              <a:t>Example</a:t>
            </a:r>
            <a:endParaRPr b="1" i="0" sz="2250" u="none" cap="none" strike="noStrike">
              <a:solidFill>
                <a:srgbClr val="333333"/>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7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13" name="Google Shape;813;p71"/>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71"/>
          <p:cNvSpPr txBox="1"/>
          <p:nvPr/>
        </p:nvSpPr>
        <p:spPr>
          <a:xfrm>
            <a:off x="1007525" y="282150"/>
            <a:ext cx="3490200" cy="457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#include&lt;bits/stdc++.h&gt;</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using namespace std;</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int main()</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    set &lt; int &gt; s;</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    s.insert( 60 ) ;</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    s.insert( 10 ) ;</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    s.insert( 20 ) ;</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    s.insert( 20 ) ;</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    s.insert( 40 ) ;</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    s.erase(10);</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   if( s.find(40)==s.end())</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550"/>
              <a:buFont typeface="Arial"/>
              <a:buNone/>
            </a:pPr>
            <a:r>
              <a:rPr b="0" i="0" lang="en" sz="1550" u="none" cap="none" strike="noStrike">
                <a:solidFill>
                  <a:srgbClr val="333333"/>
                </a:solidFill>
                <a:latin typeface="Verdana"/>
                <a:ea typeface="Verdana"/>
                <a:cs typeface="Verdana"/>
                <a:sym typeface="Verdana"/>
              </a:rPr>
              <a:t>	cout&lt;&lt;”40 not found.”;</a:t>
            </a:r>
            <a:endParaRPr b="0" i="0" sz="15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650"/>
              <a:buFont typeface="Arial"/>
              <a:buNone/>
            </a:pPr>
            <a:r>
              <a:t/>
            </a:r>
            <a:endParaRPr b="0" i="0" sz="1650" u="none" cap="none" strike="noStrike">
              <a:solidFill>
                <a:srgbClr val="333333"/>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650"/>
              <a:buFont typeface="Arial"/>
              <a:buNone/>
            </a:pPr>
            <a:r>
              <a:rPr b="0" i="0" lang="en" sz="1650" u="none" cap="none" strike="noStrike">
                <a:solidFill>
                  <a:srgbClr val="333333"/>
                </a:solidFill>
                <a:latin typeface="Verdana"/>
                <a:ea typeface="Verdana"/>
                <a:cs typeface="Verdana"/>
                <a:sym typeface="Verdana"/>
              </a:rPr>
              <a:t>   </a:t>
            </a:r>
            <a:endParaRPr b="0" i="0" sz="1650" u="none" cap="none" strike="noStrike">
              <a:solidFill>
                <a:srgbClr val="333333"/>
              </a:solidFill>
              <a:latin typeface="Verdana"/>
              <a:ea typeface="Verdana"/>
              <a:cs typeface="Verdana"/>
              <a:sym typeface="Verdana"/>
            </a:endParaRPr>
          </a:p>
        </p:txBody>
      </p:sp>
      <p:sp>
        <p:nvSpPr>
          <p:cNvPr id="815" name="Google Shape;815;p71"/>
          <p:cNvSpPr txBox="1"/>
          <p:nvPr/>
        </p:nvSpPr>
        <p:spPr>
          <a:xfrm>
            <a:off x="4164400" y="391625"/>
            <a:ext cx="36291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33333"/>
                </a:solidFill>
                <a:latin typeface="Verdana"/>
                <a:ea typeface="Verdana"/>
                <a:cs typeface="Verdana"/>
                <a:sym typeface="Verdana"/>
              </a:rPr>
              <a:t>    else</a:t>
            </a:r>
            <a:endParaRPr b="0" i="0" sz="16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33333"/>
                </a:solidFill>
                <a:latin typeface="Verdana"/>
                <a:ea typeface="Verdana"/>
                <a:cs typeface="Verdana"/>
                <a:sym typeface="Verdana"/>
              </a:rPr>
              <a:t> 	cout&lt;&lt;”40 found.”;</a:t>
            </a:r>
            <a:endParaRPr b="0" i="0" sz="16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33333"/>
                </a:solidFill>
                <a:latin typeface="Verdana"/>
                <a:ea typeface="Verdana"/>
                <a:cs typeface="Verdana"/>
                <a:sym typeface="Verdana"/>
              </a:rPr>
              <a:t>    cout&lt;&lt;endl;</a:t>
            </a:r>
            <a:endParaRPr b="0" i="0" sz="16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33333"/>
                </a:solidFill>
                <a:latin typeface="Verdana"/>
                <a:ea typeface="Verdana"/>
                <a:cs typeface="Verdana"/>
                <a:sym typeface="Verdana"/>
              </a:rPr>
              <a:t>    if(s.find(10)==s.end())</a:t>
            </a:r>
            <a:endParaRPr b="0" i="0" sz="16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33333"/>
                </a:solidFill>
                <a:latin typeface="Verdana"/>
                <a:ea typeface="Verdana"/>
                <a:cs typeface="Verdana"/>
                <a:sym typeface="Verdana"/>
              </a:rPr>
              <a:t>	cout&lt;&lt;”10 not found.”;</a:t>
            </a:r>
            <a:endParaRPr b="0" i="0" sz="16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33333"/>
                </a:solidFill>
                <a:latin typeface="Verdana"/>
                <a:ea typeface="Verdana"/>
                <a:cs typeface="Verdana"/>
                <a:sym typeface="Verdana"/>
              </a:rPr>
              <a:t>    else</a:t>
            </a:r>
            <a:endParaRPr b="0" i="0" sz="16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33333"/>
                </a:solidFill>
                <a:latin typeface="Verdana"/>
                <a:ea typeface="Verdana"/>
                <a:cs typeface="Verdana"/>
                <a:sym typeface="Verdana"/>
              </a:rPr>
              <a:t>	cout&lt;&lt;”10 found.”;</a:t>
            </a:r>
            <a:endParaRPr b="0" i="0" sz="16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33333"/>
                </a:solidFill>
                <a:latin typeface="Verdana"/>
                <a:ea typeface="Verdana"/>
                <a:cs typeface="Verdana"/>
                <a:sym typeface="Verdana"/>
              </a:rPr>
              <a:t>    return 0;</a:t>
            </a:r>
            <a:endParaRPr b="0" i="0" sz="1600" u="none" cap="none" strike="noStrike">
              <a:solidFill>
                <a:srgbClr val="333333"/>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33333"/>
                </a:solidFill>
                <a:latin typeface="Verdana"/>
                <a:ea typeface="Verdana"/>
                <a:cs typeface="Verdana"/>
                <a:sym typeface="Verdana"/>
              </a:rPr>
              <a:t>}</a:t>
            </a:r>
            <a:endParaRPr b="0" i="0" sz="1600" u="none" cap="none" strike="noStrike">
              <a:solidFill>
                <a:srgbClr val="333333"/>
              </a:solidFill>
              <a:latin typeface="Verdana"/>
              <a:ea typeface="Verdana"/>
              <a:cs typeface="Verdana"/>
              <a:sym typeface="Verdana"/>
            </a:endParaRPr>
          </a:p>
        </p:txBody>
      </p:sp>
      <p:sp>
        <p:nvSpPr>
          <p:cNvPr id="816" name="Google Shape;816;p71"/>
          <p:cNvSpPr txBox="1"/>
          <p:nvPr/>
        </p:nvSpPr>
        <p:spPr>
          <a:xfrm>
            <a:off x="4924200" y="3314825"/>
            <a:ext cx="2331600" cy="1382100"/>
          </a:xfrm>
          <a:prstGeom prst="rect">
            <a:avLst/>
          </a:prstGeom>
          <a:solidFill>
            <a:srgbClr val="EEEEEE"/>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Verdana"/>
                <a:ea typeface="Verdana"/>
                <a:cs typeface="Verdana"/>
                <a:sym typeface="Verdana"/>
              </a:rPr>
              <a:t>    </a:t>
            </a:r>
            <a:r>
              <a:rPr b="1" i="0" lang="en" sz="2400" u="sng" cap="none" strike="noStrike">
                <a:solidFill>
                  <a:srgbClr val="000000"/>
                </a:solidFill>
                <a:latin typeface="Verdana"/>
                <a:ea typeface="Verdana"/>
                <a:cs typeface="Verdana"/>
                <a:sym typeface="Verdana"/>
              </a:rPr>
              <a:t>Output</a:t>
            </a:r>
            <a:endParaRPr b="1" i="0" sz="2400" u="sng"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000"/>
              <a:buFont typeface="Arial"/>
              <a:buNone/>
            </a:pPr>
            <a:r>
              <a:t/>
            </a:r>
            <a:endParaRPr b="1" i="0" sz="1000" u="sng"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252C33"/>
                </a:solidFill>
                <a:latin typeface="Verdana"/>
                <a:ea typeface="Verdana"/>
                <a:cs typeface="Verdana"/>
                <a:sym typeface="Verdana"/>
              </a:rPr>
              <a:t>    40 found.</a:t>
            </a:r>
            <a:endParaRPr b="0" i="0" sz="18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252C33"/>
                </a:solidFill>
                <a:latin typeface="Verdana"/>
                <a:ea typeface="Verdana"/>
                <a:cs typeface="Verdana"/>
                <a:sym typeface="Verdana"/>
              </a:rPr>
              <a:t>    10 not found.</a:t>
            </a:r>
            <a:endParaRPr b="0" i="0" sz="1800" u="none" cap="none" strike="noStrike">
              <a:solidFill>
                <a:srgbClr val="252C33"/>
              </a:solidFill>
              <a:latin typeface="Verdana"/>
              <a:ea typeface="Verdana"/>
              <a:cs typeface="Verdana"/>
              <a:sym typeface="Verdana"/>
            </a:endParaRPr>
          </a:p>
        </p:txBody>
      </p:sp>
      <p:sp>
        <p:nvSpPr>
          <p:cNvPr id="817" name="Google Shape;817;p71"/>
          <p:cNvSpPr txBox="1"/>
          <p:nvPr/>
        </p:nvSpPr>
        <p:spPr>
          <a:xfrm>
            <a:off x="7599050" y="4309188"/>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43</a:t>
            </a:r>
            <a:endParaRPr b="1"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7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23" name="Google Shape;823;p72"/>
          <p:cNvSpPr txBox="1"/>
          <p:nvPr/>
        </p:nvSpPr>
        <p:spPr>
          <a:xfrm>
            <a:off x="902656" y="65660"/>
            <a:ext cx="6958200" cy="4817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0"/>
              </a:spcAft>
              <a:buClr>
                <a:srgbClr val="000000"/>
              </a:buClr>
              <a:buSzPts val="1900"/>
              <a:buFont typeface="Arial"/>
              <a:buNone/>
            </a:pPr>
            <a:r>
              <a:rPr b="1" i="0" lang="en" sz="1900" u="none" cap="none" strike="noStrike">
                <a:solidFill>
                  <a:srgbClr val="1A1A1A"/>
                </a:solidFill>
                <a:latin typeface="Verdana"/>
                <a:ea typeface="Verdana"/>
                <a:cs typeface="Verdana"/>
                <a:sym typeface="Verdana"/>
              </a:rPr>
              <a:t>Unordered Sets </a:t>
            </a:r>
            <a:r>
              <a:rPr b="0" i="0" lang="en" sz="1900" u="none" cap="none" strike="noStrike">
                <a:solidFill>
                  <a:srgbClr val="1A1A1A"/>
                </a:solidFill>
                <a:latin typeface="Verdana"/>
                <a:ea typeface="Verdana"/>
                <a:cs typeface="Verdana"/>
                <a:sym typeface="Verdana"/>
              </a:rPr>
              <a:t>are declared as </a:t>
            </a:r>
            <a:endParaRPr b="0" i="0" sz="19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1" i="0" lang="en" sz="2000" u="none" cap="none" strike="noStrike">
                <a:solidFill>
                  <a:srgbClr val="1A1A1A"/>
                </a:solidFill>
                <a:latin typeface="Verdana"/>
                <a:ea typeface="Verdana"/>
                <a:cs typeface="Verdana"/>
                <a:sym typeface="Verdana"/>
              </a:rPr>
              <a:t>unordered_set&lt;int&gt; ust;</a:t>
            </a:r>
            <a:endParaRPr b="1"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Where ust is the name of the unordered set and int is the data type of the unordered set.</a:t>
            </a:r>
            <a:endParaRPr b="0"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1" i="0" lang="en" sz="2000" u="none" cap="none" strike="noStrike">
                <a:solidFill>
                  <a:srgbClr val="1A1A1A"/>
                </a:solidFill>
                <a:latin typeface="Verdana"/>
                <a:ea typeface="Verdana"/>
                <a:cs typeface="Verdana"/>
                <a:sym typeface="Verdana"/>
              </a:rPr>
              <a:t>ust.insert(x); </a:t>
            </a:r>
            <a:endParaRPr b="1"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Inserts the value x into the set if not already present.</a:t>
            </a:r>
            <a:endParaRPr b="0"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Time Complexity of insert : </a:t>
            </a:r>
            <a:r>
              <a:rPr b="1" i="0" lang="en" sz="2000" u="none" cap="none" strike="noStrike">
                <a:solidFill>
                  <a:srgbClr val="1A1A1A"/>
                </a:solidFill>
                <a:latin typeface="Verdana"/>
                <a:ea typeface="Verdana"/>
                <a:cs typeface="Verdana"/>
                <a:sym typeface="Verdana"/>
              </a:rPr>
              <a:t> O(1) or O(n)</a:t>
            </a:r>
            <a:r>
              <a:rPr b="0" i="0" lang="en" sz="2000" u="none" cap="none" strike="noStrike">
                <a:solidFill>
                  <a:srgbClr val="1A1A1A"/>
                </a:solidFill>
                <a:latin typeface="Verdana"/>
                <a:ea typeface="Verdana"/>
                <a:cs typeface="Verdana"/>
                <a:sym typeface="Verdana"/>
              </a:rPr>
              <a:t> ??</a:t>
            </a:r>
            <a:endParaRPr b="0"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rPr b="1" i="0" lang="en" sz="2000" u="none" cap="none" strike="noStrike">
                <a:solidFill>
                  <a:srgbClr val="1A1A1A"/>
                </a:solidFill>
                <a:latin typeface="Verdana"/>
                <a:ea typeface="Verdana"/>
                <a:cs typeface="Verdana"/>
                <a:sym typeface="Verdana"/>
              </a:rPr>
              <a:t>ust.find(x);</a:t>
            </a:r>
            <a:endParaRPr b="1" i="0" sz="20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chemeClr val="dk1"/>
              </a:buClr>
              <a:buSzPts val="1100"/>
              <a:buFont typeface="Arial"/>
              <a:buNone/>
            </a:pPr>
            <a:r>
              <a:rPr b="0" i="0" lang="en" sz="1900" u="none" cap="none" strike="noStrike">
                <a:solidFill>
                  <a:srgbClr val="1A1A1A"/>
                </a:solidFill>
                <a:latin typeface="Verdana"/>
                <a:ea typeface="Verdana"/>
                <a:cs typeface="Verdana"/>
                <a:sym typeface="Verdana"/>
              </a:rPr>
              <a:t>Returns pointer to x if it is present else it points to the end of set.</a:t>
            </a:r>
            <a:endParaRPr b="0" i="0" sz="19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chemeClr val="dk1"/>
              </a:buClr>
              <a:buSzPts val="1100"/>
              <a:buFont typeface="Arial"/>
              <a:buNone/>
            </a:pPr>
            <a:r>
              <a:rPr b="0" i="0" lang="en" sz="1900" u="none" cap="none" strike="noStrike">
                <a:solidFill>
                  <a:srgbClr val="1A1A1A"/>
                </a:solidFill>
                <a:latin typeface="Verdana"/>
                <a:ea typeface="Verdana"/>
                <a:cs typeface="Verdana"/>
                <a:sym typeface="Verdana"/>
              </a:rPr>
              <a:t>Time Complexity of find :  </a:t>
            </a:r>
            <a:r>
              <a:rPr b="1" i="0" lang="en" sz="1900" u="none" cap="none" strike="noStrike">
                <a:solidFill>
                  <a:srgbClr val="1A1A1A"/>
                </a:solidFill>
                <a:latin typeface="Verdana"/>
                <a:ea typeface="Verdana"/>
                <a:cs typeface="Verdana"/>
                <a:sym typeface="Verdana"/>
              </a:rPr>
              <a:t>O(1)  or O(n) </a:t>
            </a:r>
            <a:r>
              <a:rPr b="0" i="0" lang="en" sz="1900" u="none" cap="none" strike="noStrike">
                <a:solidFill>
                  <a:srgbClr val="1A1A1A"/>
                </a:solidFill>
                <a:latin typeface="Verdana"/>
                <a:ea typeface="Verdana"/>
                <a:cs typeface="Verdana"/>
                <a:sym typeface="Verdana"/>
              </a:rPr>
              <a:t>??</a:t>
            </a:r>
            <a:endParaRPr b="0" i="0" sz="19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2000"/>
              <a:buFont typeface="Arial"/>
              <a:buNone/>
            </a:pPr>
            <a:r>
              <a:t/>
            </a:r>
            <a:endParaRPr b="0" i="0" sz="2000" u="none" cap="none" strike="noStrike">
              <a:solidFill>
                <a:srgbClr val="1A1A1A"/>
              </a:solidFill>
              <a:latin typeface="Verdana"/>
              <a:ea typeface="Verdana"/>
              <a:cs typeface="Verdana"/>
              <a:sym typeface="Verdana"/>
            </a:endParaRPr>
          </a:p>
        </p:txBody>
      </p:sp>
      <p:sp>
        <p:nvSpPr>
          <p:cNvPr id="824" name="Google Shape;824;p72"/>
          <p:cNvSpPr txBox="1"/>
          <p:nvPr/>
        </p:nvSpPr>
        <p:spPr>
          <a:xfrm>
            <a:off x="7606956"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44</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g34b6c171925_23_9"/>
          <p:cNvSpPr txBox="1"/>
          <p:nvPr/>
        </p:nvSpPr>
        <p:spPr>
          <a:xfrm>
            <a:off x="487100" y="406025"/>
            <a:ext cx="7515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chemeClr val="dk1"/>
              </a:buClr>
              <a:buSzPts val="1100"/>
              <a:buFont typeface="Arial"/>
              <a:buNone/>
            </a:pPr>
            <a:r>
              <a:rPr b="1" i="0" lang="en" sz="2200" u="none" cap="none" strike="noStrike">
                <a:solidFill>
                  <a:schemeClr val="dk1"/>
                </a:solidFill>
                <a:latin typeface="Press Start 2P"/>
                <a:ea typeface="Press Start 2P"/>
                <a:cs typeface="Press Start 2P"/>
                <a:sym typeface="Press Start 2P"/>
              </a:rPr>
              <a:t>Unique Streak</a:t>
            </a:r>
            <a:endParaRPr b="1" i="0" sz="2200" u="none" cap="none" strike="noStrike">
              <a:solidFill>
                <a:schemeClr val="dk1"/>
              </a:solidFill>
              <a:latin typeface="Press Start 2P"/>
              <a:ea typeface="Press Start 2P"/>
              <a:cs typeface="Press Start 2P"/>
              <a:sym typeface="Press Start 2P"/>
            </a:endParaRPr>
          </a:p>
        </p:txBody>
      </p:sp>
      <p:sp>
        <p:nvSpPr>
          <p:cNvPr id="830" name="Google Shape;830;g34b6c171925_23_9"/>
          <p:cNvSpPr txBox="1"/>
          <p:nvPr/>
        </p:nvSpPr>
        <p:spPr>
          <a:xfrm>
            <a:off x="575275" y="1096800"/>
            <a:ext cx="6281400" cy="227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 sz="2800" u="none" cap="none" strike="noStrike">
                <a:solidFill>
                  <a:schemeClr val="accent5"/>
                </a:solidFill>
                <a:latin typeface="Verdana"/>
                <a:ea typeface="Verdana"/>
                <a:cs typeface="Verdana"/>
                <a:sym typeface="Verdana"/>
              </a:rPr>
              <a:t>Given a string 𝑆 , remove all duplicate characters while keeping only the first occurrence of each character.</a:t>
            </a:r>
            <a:endParaRPr b="1" i="0" sz="2800" u="none" cap="none" strike="noStrike">
              <a:solidFill>
                <a:schemeClr val="accent5"/>
              </a:solidFill>
              <a:latin typeface="Verdana"/>
              <a:ea typeface="Verdana"/>
              <a:cs typeface="Verdana"/>
              <a:sym typeface="Verdana"/>
            </a:endParaRPr>
          </a:p>
          <a:p>
            <a:pPr indent="0" lvl="0" marL="0" marR="0" rtl="0" algn="l">
              <a:lnSpc>
                <a:spcPct val="100000"/>
              </a:lnSpc>
              <a:spcBef>
                <a:spcPts val="1200"/>
              </a:spcBef>
              <a:spcAft>
                <a:spcPts val="0"/>
              </a:spcAft>
              <a:buClr>
                <a:srgbClr val="000000"/>
              </a:buClr>
              <a:buSzPts val="2800"/>
              <a:buFont typeface="Arial"/>
              <a:buNone/>
            </a:pPr>
            <a:r>
              <a:t/>
            </a:r>
            <a:endParaRPr b="1" i="0" sz="2800" u="none" cap="none" strike="noStrike">
              <a:solidFill>
                <a:schemeClr val="accent5"/>
              </a:solidFill>
              <a:latin typeface="Verdana"/>
              <a:ea typeface="Verdana"/>
              <a:cs typeface="Verdana"/>
              <a:sym typeface="Verdana"/>
            </a:endParaRPr>
          </a:p>
        </p:txBody>
      </p:sp>
      <p:sp>
        <p:nvSpPr>
          <p:cNvPr id="831" name="Google Shape;831;g34b6c171925_23_9"/>
          <p:cNvSpPr txBox="1"/>
          <p:nvPr/>
        </p:nvSpPr>
        <p:spPr>
          <a:xfrm>
            <a:off x="691775" y="3540475"/>
            <a:ext cx="50181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500" u="sng" cap="none" strike="noStrike">
                <a:solidFill>
                  <a:schemeClr val="accent1"/>
                </a:solidFill>
                <a:latin typeface="Verdana"/>
                <a:ea typeface="Verdana"/>
                <a:cs typeface="Verdana"/>
                <a:sym typeface="Verdana"/>
                <a:hlinkClick r:id="rId4">
                  <a:extLst>
                    <a:ext uri="{A12FA001-AC4F-418D-AE19-62706E023703}">
                      <ahyp:hlinkClr val="tx"/>
                    </a:ext>
                  </a:extLst>
                </a:hlinkClick>
              </a:rPr>
              <a:t>https://bit.ly/3GiELXW</a:t>
            </a:r>
            <a:endParaRPr b="0" i="0" sz="2500" u="none" cap="none" strike="noStrike">
              <a:solidFill>
                <a:schemeClr val="accent1"/>
              </a:solidFill>
              <a:latin typeface="Verdana"/>
              <a:ea typeface="Verdana"/>
              <a:cs typeface="Verdana"/>
              <a:sym typeface="Verdana"/>
            </a:endParaRPr>
          </a:p>
        </p:txBody>
      </p:sp>
      <p:pic>
        <p:nvPicPr>
          <p:cNvPr id="832" name="Google Shape;832;g34b6c171925_23_9"/>
          <p:cNvPicPr preferRelativeResize="0"/>
          <p:nvPr/>
        </p:nvPicPr>
        <p:blipFill rotWithShape="1">
          <a:blip r:embed="rId5">
            <a:alphaModFix/>
          </a:blip>
          <a:srcRect b="-22090" l="-15320" r="15320" t="22090"/>
          <a:stretch/>
        </p:blipFill>
        <p:spPr>
          <a:xfrm>
            <a:off x="6339021" y="1403650"/>
            <a:ext cx="2804979" cy="2569574"/>
          </a:xfrm>
          <a:prstGeom prst="rect">
            <a:avLst/>
          </a:prstGeom>
          <a:noFill/>
          <a:ln>
            <a:noFill/>
          </a:ln>
        </p:spPr>
      </p:pic>
      <p:sp>
        <p:nvSpPr>
          <p:cNvPr id="833" name="Google Shape;833;g34b6c171925_23_9"/>
          <p:cNvSpPr txBox="1"/>
          <p:nvPr/>
        </p:nvSpPr>
        <p:spPr>
          <a:xfrm>
            <a:off x="7740300" y="4327200"/>
            <a:ext cx="468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45</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id="838" name="Google Shape;838;p74"/>
          <p:cNvPicPr preferRelativeResize="0"/>
          <p:nvPr/>
        </p:nvPicPr>
        <p:blipFill rotWithShape="1">
          <a:blip r:embed="rId3">
            <a:alphaModFix/>
          </a:blip>
          <a:srcRect b="0" l="0" r="0" t="0"/>
          <a:stretch/>
        </p:blipFill>
        <p:spPr>
          <a:xfrm>
            <a:off x="140" y="316"/>
            <a:ext cx="9143860" cy="5143184"/>
          </a:xfrm>
          <a:prstGeom prst="rect">
            <a:avLst/>
          </a:prstGeom>
          <a:noFill/>
          <a:ln>
            <a:noFill/>
          </a:ln>
        </p:spPr>
      </p:pic>
      <p:sp>
        <p:nvSpPr>
          <p:cNvPr id="839" name="Google Shape;839;p74"/>
          <p:cNvSpPr txBox="1"/>
          <p:nvPr/>
        </p:nvSpPr>
        <p:spPr>
          <a:xfrm>
            <a:off x="311708" y="984600"/>
            <a:ext cx="8520600" cy="20526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5200"/>
              <a:buFont typeface="Arial"/>
              <a:buNone/>
            </a:pPr>
            <a:r>
              <a:rPr b="0" i="0" lang="en" sz="5200" u="none" cap="none" strike="noStrike">
                <a:solidFill>
                  <a:srgbClr val="FFFFFF"/>
                </a:solidFill>
                <a:latin typeface="Press Start 2P"/>
                <a:ea typeface="Press Start 2P"/>
                <a:cs typeface="Press Start 2P"/>
                <a:sym typeface="Press Start 2P"/>
              </a:rPr>
              <a:t>MAP</a:t>
            </a:r>
            <a:endParaRPr b="0" i="0" sz="5200" u="none" cap="none" strike="noStrike">
              <a:solidFill>
                <a:srgbClr val="FFFFFF"/>
              </a:solidFill>
              <a:latin typeface="Press Start 2P"/>
              <a:ea typeface="Press Start 2P"/>
              <a:cs typeface="Press Start 2P"/>
              <a:sym typeface="Press Start 2P"/>
            </a:endParaRPr>
          </a:p>
        </p:txBody>
      </p:sp>
      <p:sp>
        <p:nvSpPr>
          <p:cNvPr id="840" name="Google Shape;840;p74"/>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4"/>
          <p:cNvPicPr preferRelativeResize="0"/>
          <p:nvPr/>
        </p:nvPicPr>
        <p:blipFill rotWithShape="1">
          <a:blip r:embed="rId3">
            <a:alphaModFix/>
          </a:blip>
          <a:srcRect b="0" l="0" r="0" t="0"/>
          <a:stretch/>
        </p:blipFill>
        <p:spPr>
          <a:xfrm>
            <a:off x="0" y="316"/>
            <a:ext cx="9143860" cy="5143184"/>
          </a:xfrm>
          <a:prstGeom prst="rect">
            <a:avLst/>
          </a:prstGeom>
          <a:noFill/>
          <a:ln>
            <a:noFill/>
          </a:ln>
        </p:spPr>
      </p:pic>
      <p:sp>
        <p:nvSpPr>
          <p:cNvPr id="139" name="Google Shape;139;p24"/>
          <p:cNvSpPr txBox="1"/>
          <p:nvPr/>
        </p:nvSpPr>
        <p:spPr>
          <a:xfrm>
            <a:off x="169933" y="876338"/>
            <a:ext cx="8520600" cy="20526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chemeClr val="lt1"/>
                </a:solidFill>
                <a:latin typeface="Press Start 2P"/>
                <a:ea typeface="Press Start 2P"/>
                <a:cs typeface="Press Start 2P"/>
                <a:sym typeface="Press Start 2P"/>
              </a:rPr>
              <a:t>Two Pointer</a:t>
            </a:r>
            <a:endParaRPr b="0" i="0" sz="5200" u="none" cap="none" strike="noStrike">
              <a:solidFill>
                <a:schemeClr val="lt1"/>
              </a:solidFill>
              <a:latin typeface="Press Start 2P"/>
              <a:ea typeface="Press Start 2P"/>
              <a:cs typeface="Press Start 2P"/>
              <a:sym typeface="Press Start 2P"/>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p7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46" name="Google Shape;846;p75"/>
          <p:cNvSpPr txBox="1"/>
          <p:nvPr>
            <p:ph type="ctrTitle"/>
          </p:nvPr>
        </p:nvSpPr>
        <p:spPr>
          <a:xfrm>
            <a:off x="-33151" y="368163"/>
            <a:ext cx="2215800" cy="51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3000">
                <a:solidFill>
                  <a:schemeClr val="lt1"/>
                </a:solidFill>
                <a:latin typeface="Verdana"/>
                <a:ea typeface="Verdana"/>
                <a:cs typeface="Verdana"/>
                <a:sym typeface="Verdana"/>
              </a:rPr>
              <a:t>   </a:t>
            </a:r>
            <a:r>
              <a:rPr lang="en" sz="3000">
                <a:solidFill>
                  <a:schemeClr val="dk1"/>
                </a:solidFill>
                <a:latin typeface="Press Start 2P"/>
                <a:ea typeface="Press Start 2P"/>
                <a:cs typeface="Press Start 2P"/>
                <a:sym typeface="Press Start 2P"/>
              </a:rPr>
              <a:t>MAP</a:t>
            </a:r>
            <a:endParaRPr sz="3000">
              <a:solidFill>
                <a:schemeClr val="dk1"/>
              </a:solidFill>
              <a:latin typeface="Press Start 2P"/>
              <a:ea typeface="Press Start 2P"/>
              <a:cs typeface="Press Start 2P"/>
              <a:sym typeface="Press Start 2P"/>
            </a:endParaRPr>
          </a:p>
        </p:txBody>
      </p:sp>
      <p:sp>
        <p:nvSpPr>
          <p:cNvPr id="847" name="Google Shape;847;p75"/>
          <p:cNvSpPr txBox="1"/>
          <p:nvPr/>
        </p:nvSpPr>
        <p:spPr>
          <a:xfrm>
            <a:off x="344700" y="1459400"/>
            <a:ext cx="8454600" cy="322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2800"/>
              <a:buFont typeface="Arial"/>
              <a:buNone/>
            </a:pPr>
            <a:r>
              <a:rPr b="1" i="0" lang="en" sz="2800" u="none" cap="none" strike="noStrike">
                <a:solidFill>
                  <a:srgbClr val="1A1A1A"/>
                </a:solidFill>
                <a:latin typeface="Verdana"/>
                <a:ea typeface="Verdana"/>
                <a:cs typeface="Verdana"/>
                <a:sym typeface="Verdana"/>
              </a:rPr>
              <a:t>Maps</a:t>
            </a:r>
            <a:r>
              <a:rPr b="0" i="0" lang="en" sz="2800" u="none" cap="none" strike="noStrike">
                <a:solidFill>
                  <a:srgbClr val="1A1A1A"/>
                </a:solidFill>
                <a:latin typeface="Verdana"/>
                <a:ea typeface="Verdana"/>
                <a:cs typeface="Verdana"/>
                <a:sym typeface="Verdana"/>
              </a:rPr>
              <a:t> are part of the </a:t>
            </a:r>
            <a:r>
              <a:rPr b="1" i="0" lang="en" sz="2800" u="none" cap="none" strike="noStrike">
                <a:solidFill>
                  <a:srgbClr val="1A1A1A"/>
                </a:solidFill>
                <a:latin typeface="Verdana"/>
                <a:ea typeface="Verdana"/>
                <a:cs typeface="Verdana"/>
                <a:sym typeface="Verdana"/>
              </a:rPr>
              <a:t>C++</a:t>
            </a:r>
            <a:r>
              <a:rPr b="0" i="0" lang="en" sz="2800" u="none" cap="none" strike="noStrike">
                <a:solidFill>
                  <a:srgbClr val="1A1A1A"/>
                </a:solidFill>
                <a:latin typeface="Verdana"/>
                <a:ea typeface="Verdana"/>
                <a:cs typeface="Verdana"/>
                <a:sym typeface="Verdana"/>
              </a:rPr>
              <a:t> STL (Standard Template Library). </a:t>
            </a:r>
            <a:r>
              <a:rPr b="1" i="0" lang="en" sz="2800" u="none" cap="none" strike="noStrike">
                <a:solidFill>
                  <a:srgbClr val="1A1A1A"/>
                </a:solidFill>
                <a:latin typeface="Verdana"/>
                <a:ea typeface="Verdana"/>
                <a:cs typeface="Verdana"/>
                <a:sym typeface="Verdana"/>
              </a:rPr>
              <a:t>Maps</a:t>
            </a:r>
            <a:r>
              <a:rPr b="0" i="0" lang="en" sz="2800" u="none" cap="none" strike="noStrike">
                <a:solidFill>
                  <a:srgbClr val="1A1A1A"/>
                </a:solidFill>
                <a:latin typeface="Verdana"/>
                <a:ea typeface="Verdana"/>
                <a:cs typeface="Verdana"/>
                <a:sym typeface="Verdana"/>
              </a:rPr>
              <a:t> are the associative containers that store sorted key-value pair, in which each key is unique and it can be inserted or deleted but cannot be altered. Values associated with keys can be changed.</a:t>
            </a:r>
            <a:endParaRPr b="0" i="0" sz="28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800"/>
              <a:buFont typeface="Arial"/>
              <a:buNone/>
            </a:pPr>
            <a:r>
              <a:t/>
            </a:r>
            <a:endParaRPr b="0" i="0" sz="28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t/>
            </a:r>
            <a:endParaRPr b="0" i="0" sz="2400" u="none" cap="none" strike="noStrike">
              <a:solidFill>
                <a:srgbClr val="1A1A1A"/>
              </a:solidFill>
              <a:latin typeface="Verdana"/>
              <a:ea typeface="Verdana"/>
              <a:cs typeface="Verdana"/>
              <a:sym typeface="Verdana"/>
            </a:endParaRPr>
          </a:p>
        </p:txBody>
      </p:sp>
      <p:sp>
        <p:nvSpPr>
          <p:cNvPr id="848" name="Google Shape;848;p75"/>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849" name="Google Shape;849;p75"/>
          <p:cNvSpPr txBox="1"/>
          <p:nvPr/>
        </p:nvSpPr>
        <p:spPr>
          <a:xfrm>
            <a:off x="7586350" y="433802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46</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pic>
        <p:nvPicPr>
          <p:cNvPr id="854" name="Google Shape;854;p7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55" name="Google Shape;855;p76"/>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76"/>
          <p:cNvSpPr txBox="1"/>
          <p:nvPr/>
        </p:nvSpPr>
        <p:spPr>
          <a:xfrm>
            <a:off x="2068950" y="218875"/>
            <a:ext cx="5006100" cy="12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2200"/>
              <a:buFont typeface="Arial"/>
              <a:buNone/>
            </a:pPr>
            <a:r>
              <a:rPr b="1" i="0" lang="en" sz="2200" u="none" cap="none" strike="noStrike">
                <a:solidFill>
                  <a:srgbClr val="1A1A1A"/>
                </a:solidFill>
                <a:latin typeface="Press Start 2P"/>
                <a:ea typeface="Press Start 2P"/>
                <a:cs typeface="Press Start 2P"/>
                <a:sym typeface="Press Start 2P"/>
              </a:rPr>
              <a:t>Example</a:t>
            </a:r>
            <a:endParaRPr b="1" i="0" sz="2200" u="none" cap="none" strike="noStrike">
              <a:solidFill>
                <a:srgbClr val="1A1A1A"/>
              </a:solidFill>
              <a:latin typeface="Press Start 2P"/>
              <a:ea typeface="Press Start 2P"/>
              <a:cs typeface="Press Start 2P"/>
              <a:sym typeface="Press Start 2P"/>
            </a:endParaRPr>
          </a:p>
          <a:p>
            <a:pPr indent="0" lvl="0" marL="0" marR="0" rtl="0" algn="ctr">
              <a:lnSpc>
                <a:spcPct val="100000"/>
              </a:lnSpc>
              <a:spcBef>
                <a:spcPts val="600"/>
              </a:spcBef>
              <a:spcAft>
                <a:spcPts val="0"/>
              </a:spcAft>
              <a:buClr>
                <a:srgbClr val="000000"/>
              </a:buClr>
              <a:buSzPts val="2200"/>
              <a:buFont typeface="Arial"/>
              <a:buNone/>
            </a:pPr>
            <a:r>
              <a:rPr b="1" i="0" lang="en" sz="2200" u="none" cap="none" strike="noStrike">
                <a:solidFill>
                  <a:srgbClr val="1A1A1A"/>
                </a:solidFill>
                <a:latin typeface="Verdana"/>
                <a:ea typeface="Verdana"/>
                <a:cs typeface="Verdana"/>
                <a:sym typeface="Verdana"/>
              </a:rPr>
              <a:t>Roll no  -----&gt; Student’s Name</a:t>
            </a:r>
            <a:endParaRPr b="1" i="0" sz="22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1700"/>
              <a:buFont typeface="Arial"/>
              <a:buNone/>
            </a:pPr>
            <a:r>
              <a:rPr b="0" i="0" lang="en" sz="1700" u="none" cap="none" strike="noStrike">
                <a:solidFill>
                  <a:srgbClr val="FF0000"/>
                </a:solidFill>
                <a:latin typeface="Verdana"/>
                <a:ea typeface="Verdana"/>
                <a:cs typeface="Verdana"/>
                <a:sym typeface="Verdana"/>
              </a:rPr>
              <a:t>     (key)                           (Value)</a:t>
            </a:r>
            <a:endParaRPr b="0" i="0" sz="1700" u="none" cap="none" strike="noStrike">
              <a:solidFill>
                <a:srgbClr val="1A1A1A"/>
              </a:solidFill>
              <a:latin typeface="Verdana"/>
              <a:ea typeface="Verdana"/>
              <a:cs typeface="Verdana"/>
              <a:sym typeface="Verdana"/>
            </a:endParaRPr>
          </a:p>
        </p:txBody>
      </p:sp>
      <p:sp>
        <p:nvSpPr>
          <p:cNvPr id="857" name="Google Shape;857;p76"/>
          <p:cNvSpPr txBox="1"/>
          <p:nvPr/>
        </p:nvSpPr>
        <p:spPr>
          <a:xfrm>
            <a:off x="5676050" y="218875"/>
            <a:ext cx="1032300" cy="2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Verdana"/>
              <a:ea typeface="Verdana"/>
              <a:cs typeface="Verdana"/>
              <a:sym typeface="Verdana"/>
            </a:endParaRPr>
          </a:p>
        </p:txBody>
      </p:sp>
      <p:sp>
        <p:nvSpPr>
          <p:cNvPr id="858" name="Google Shape;858;p76"/>
          <p:cNvSpPr txBox="1"/>
          <p:nvPr/>
        </p:nvSpPr>
        <p:spPr>
          <a:xfrm>
            <a:off x="1508460" y="1962104"/>
            <a:ext cx="500700" cy="33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A</a:t>
            </a:r>
            <a:endParaRPr b="1" i="0" sz="1400" u="none" cap="none" strike="noStrike">
              <a:solidFill>
                <a:srgbClr val="000000"/>
              </a:solidFill>
              <a:latin typeface="Arial"/>
              <a:ea typeface="Arial"/>
              <a:cs typeface="Arial"/>
              <a:sym typeface="Arial"/>
            </a:endParaRPr>
          </a:p>
        </p:txBody>
      </p:sp>
      <p:sp>
        <p:nvSpPr>
          <p:cNvPr id="859" name="Google Shape;859;p76"/>
          <p:cNvSpPr txBox="1"/>
          <p:nvPr/>
        </p:nvSpPr>
        <p:spPr>
          <a:xfrm>
            <a:off x="3169835" y="1984879"/>
            <a:ext cx="500700" cy="3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 B</a:t>
            </a:r>
            <a:endParaRPr b="1" i="0" sz="1400" u="none" cap="none" strike="noStrike">
              <a:solidFill>
                <a:srgbClr val="000000"/>
              </a:solidFill>
              <a:latin typeface="Arial"/>
              <a:ea typeface="Arial"/>
              <a:cs typeface="Arial"/>
              <a:sym typeface="Arial"/>
            </a:endParaRPr>
          </a:p>
        </p:txBody>
      </p:sp>
      <p:graphicFrame>
        <p:nvGraphicFramePr>
          <p:cNvPr id="860" name="Google Shape;860;p76"/>
          <p:cNvGraphicFramePr/>
          <p:nvPr/>
        </p:nvGraphicFramePr>
        <p:xfrm>
          <a:off x="1361285" y="2295454"/>
          <a:ext cx="3000000" cy="3000000"/>
        </p:xfrm>
        <a:graphic>
          <a:graphicData uri="http://schemas.openxmlformats.org/drawingml/2006/table">
            <a:tbl>
              <a:tblPr>
                <a:noFill/>
                <a:tableStyleId>{9FC4CFC3-A0B2-436E-8FC2-AE7B83E6ED1F}</a:tableStyleId>
              </a:tblPr>
              <a:tblGrid>
                <a:gridCol w="718600"/>
              </a:tblGrid>
              <a:tr h="3731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24</a:t>
                      </a:r>
                      <a:endParaRPr sz="1400" u="none" cap="none" strike="noStrike"/>
                    </a:p>
                  </a:txBody>
                  <a:tcPr marT="91425" marB="91425" marR="91425" marL="91425"/>
                </a:tc>
              </a:tr>
              <a:tr h="3731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45</a:t>
                      </a:r>
                      <a:endParaRPr sz="1400" u="none" cap="none" strike="noStrike"/>
                    </a:p>
                  </a:txBody>
                  <a:tcPr marT="91425" marB="91425" marR="91425" marL="91425"/>
                </a:tc>
              </a:tr>
              <a:tr h="3731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46</a:t>
                      </a:r>
                      <a:endParaRPr sz="1400" u="none" cap="none" strike="noStrike"/>
                    </a:p>
                  </a:txBody>
                  <a:tcPr marT="91425" marB="91425" marR="91425" marL="91425"/>
                </a:tc>
              </a:tr>
              <a:tr h="477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47</a:t>
                      </a:r>
                      <a:endParaRPr sz="1400" u="none" cap="none" strike="noStrike"/>
                    </a:p>
                  </a:txBody>
                  <a:tcPr marT="91425" marB="91425" marR="91425" marL="91425"/>
                </a:tc>
              </a:tr>
              <a:tr h="3924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54</a:t>
                      </a:r>
                      <a:endParaRPr sz="1400" u="none" cap="none" strike="noStrike"/>
                    </a:p>
                  </a:txBody>
                  <a:tcPr marT="91425" marB="91425" marR="91425" marL="91425"/>
                </a:tc>
              </a:tr>
            </a:tbl>
          </a:graphicData>
        </a:graphic>
      </p:graphicFrame>
      <p:graphicFrame>
        <p:nvGraphicFramePr>
          <p:cNvPr id="861" name="Google Shape;861;p76"/>
          <p:cNvGraphicFramePr/>
          <p:nvPr/>
        </p:nvGraphicFramePr>
        <p:xfrm>
          <a:off x="2913360" y="2295454"/>
          <a:ext cx="3000000" cy="3000000"/>
        </p:xfrm>
        <a:graphic>
          <a:graphicData uri="http://schemas.openxmlformats.org/drawingml/2006/table">
            <a:tbl>
              <a:tblPr>
                <a:noFill/>
                <a:tableStyleId>{9FC4CFC3-A0B2-436E-8FC2-AE7B83E6ED1F}</a:tableStyleId>
              </a:tblPr>
              <a:tblGrid>
                <a:gridCol w="946175"/>
              </a:tblGrid>
              <a:tr h="4137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Hema</a:t>
                      </a:r>
                      <a:endParaRPr sz="1400" u="none" cap="none" strike="noStrike"/>
                    </a:p>
                  </a:txBody>
                  <a:tcPr marT="91425" marB="91425" marR="91425" marL="91425"/>
                </a:tc>
              </a:tr>
              <a:tr h="4137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Rekha</a:t>
                      </a:r>
                      <a:endParaRPr sz="1400" u="none" cap="none" strike="noStrike"/>
                    </a:p>
                  </a:txBody>
                  <a:tcPr marT="91425" marB="91425" marR="91425" marL="91425"/>
                </a:tc>
              </a:tr>
              <a:tr h="4137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Jaya</a:t>
                      </a:r>
                      <a:endParaRPr sz="1400" u="none" cap="none" strike="noStrike"/>
                    </a:p>
                  </a:txBody>
                  <a:tcPr marT="91425" marB="91425" marR="91425" marL="91425"/>
                </a:tc>
              </a:tr>
              <a:tr h="4137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Sushma</a:t>
                      </a:r>
                      <a:endParaRPr sz="1400" u="none" cap="none" strike="noStrike"/>
                    </a:p>
                  </a:txBody>
                  <a:tcPr marT="91425" marB="91425" marR="91425" marL="91425"/>
                </a:tc>
              </a:tr>
              <a:tr h="306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Nirma</a:t>
                      </a:r>
                      <a:endParaRPr sz="1400" u="none" cap="none" strike="noStrike"/>
                    </a:p>
                  </a:txBody>
                  <a:tcPr marT="91425" marB="91425" marR="91425" marL="91425"/>
                </a:tc>
              </a:tr>
            </a:tbl>
          </a:graphicData>
        </a:graphic>
      </p:graphicFrame>
      <p:cxnSp>
        <p:nvCxnSpPr>
          <p:cNvPr id="862" name="Google Shape;862;p76"/>
          <p:cNvCxnSpPr/>
          <p:nvPr/>
        </p:nvCxnSpPr>
        <p:spPr>
          <a:xfrm flipH="1" rot="10800000">
            <a:off x="2100185" y="2531054"/>
            <a:ext cx="853500" cy="22800"/>
          </a:xfrm>
          <a:prstGeom prst="straightConnector1">
            <a:avLst/>
          </a:prstGeom>
          <a:noFill/>
          <a:ln cap="flat" cmpd="sng" w="9525">
            <a:solidFill>
              <a:srgbClr val="595959"/>
            </a:solidFill>
            <a:prstDash val="solid"/>
            <a:round/>
            <a:headEnd len="sm" w="sm" type="none"/>
            <a:tailEnd len="med" w="med" type="triangle"/>
          </a:ln>
        </p:spPr>
      </p:cxnSp>
      <p:cxnSp>
        <p:nvCxnSpPr>
          <p:cNvPr id="863" name="Google Shape;863;p76"/>
          <p:cNvCxnSpPr/>
          <p:nvPr/>
        </p:nvCxnSpPr>
        <p:spPr>
          <a:xfrm flipH="1" rot="10800000">
            <a:off x="2088810" y="2929354"/>
            <a:ext cx="864900" cy="11400"/>
          </a:xfrm>
          <a:prstGeom prst="straightConnector1">
            <a:avLst/>
          </a:prstGeom>
          <a:noFill/>
          <a:ln cap="flat" cmpd="sng" w="9525">
            <a:solidFill>
              <a:srgbClr val="595959"/>
            </a:solidFill>
            <a:prstDash val="solid"/>
            <a:round/>
            <a:headEnd len="sm" w="sm" type="none"/>
            <a:tailEnd len="med" w="med" type="triangle"/>
          </a:ln>
        </p:spPr>
      </p:cxnSp>
      <p:cxnSp>
        <p:nvCxnSpPr>
          <p:cNvPr id="864" name="Google Shape;864;p76"/>
          <p:cNvCxnSpPr/>
          <p:nvPr/>
        </p:nvCxnSpPr>
        <p:spPr>
          <a:xfrm flipH="1" rot="10800000">
            <a:off x="2066035" y="3304854"/>
            <a:ext cx="887700" cy="22800"/>
          </a:xfrm>
          <a:prstGeom prst="straightConnector1">
            <a:avLst/>
          </a:prstGeom>
          <a:noFill/>
          <a:ln cap="flat" cmpd="sng" w="9525">
            <a:solidFill>
              <a:srgbClr val="595959"/>
            </a:solidFill>
            <a:prstDash val="solid"/>
            <a:round/>
            <a:headEnd len="sm" w="sm" type="none"/>
            <a:tailEnd len="med" w="med" type="triangle"/>
          </a:ln>
        </p:spPr>
      </p:cxnSp>
      <p:cxnSp>
        <p:nvCxnSpPr>
          <p:cNvPr id="865" name="Google Shape;865;p76"/>
          <p:cNvCxnSpPr/>
          <p:nvPr/>
        </p:nvCxnSpPr>
        <p:spPr>
          <a:xfrm flipH="1" rot="10800000">
            <a:off x="2066035" y="3725904"/>
            <a:ext cx="887700" cy="11400"/>
          </a:xfrm>
          <a:prstGeom prst="straightConnector1">
            <a:avLst/>
          </a:prstGeom>
          <a:noFill/>
          <a:ln cap="flat" cmpd="sng" w="9525">
            <a:solidFill>
              <a:srgbClr val="595959"/>
            </a:solidFill>
            <a:prstDash val="solid"/>
            <a:round/>
            <a:headEnd len="sm" w="sm" type="none"/>
            <a:tailEnd len="med" w="med" type="triangle"/>
          </a:ln>
        </p:spPr>
      </p:cxnSp>
      <p:cxnSp>
        <p:nvCxnSpPr>
          <p:cNvPr id="866" name="Google Shape;866;p76"/>
          <p:cNvCxnSpPr/>
          <p:nvPr/>
        </p:nvCxnSpPr>
        <p:spPr>
          <a:xfrm flipH="1" rot="10800000">
            <a:off x="2077410" y="4101379"/>
            <a:ext cx="933000" cy="34200"/>
          </a:xfrm>
          <a:prstGeom prst="straightConnector1">
            <a:avLst/>
          </a:prstGeom>
          <a:noFill/>
          <a:ln cap="flat" cmpd="sng" w="9525">
            <a:solidFill>
              <a:srgbClr val="595959"/>
            </a:solidFill>
            <a:prstDash val="solid"/>
            <a:round/>
            <a:headEnd len="sm" w="sm" type="none"/>
            <a:tailEnd len="med" w="med" type="triangle"/>
          </a:ln>
        </p:spPr>
      </p:cxnSp>
      <p:sp>
        <p:nvSpPr>
          <p:cNvPr id="867" name="Google Shape;867;p76"/>
          <p:cNvSpPr txBox="1"/>
          <p:nvPr/>
        </p:nvSpPr>
        <p:spPr>
          <a:xfrm>
            <a:off x="996385" y="2371779"/>
            <a:ext cx="261600" cy="3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868" name="Google Shape;868;p76"/>
          <p:cNvSpPr txBox="1"/>
          <p:nvPr/>
        </p:nvSpPr>
        <p:spPr>
          <a:xfrm>
            <a:off x="996385" y="3080254"/>
            <a:ext cx="261600" cy="3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869" name="Google Shape;869;p76"/>
          <p:cNvSpPr txBox="1"/>
          <p:nvPr/>
        </p:nvSpPr>
        <p:spPr>
          <a:xfrm>
            <a:off x="996385" y="3515404"/>
            <a:ext cx="261600" cy="3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870" name="Google Shape;870;p76"/>
          <p:cNvSpPr txBox="1"/>
          <p:nvPr/>
        </p:nvSpPr>
        <p:spPr>
          <a:xfrm>
            <a:off x="996385" y="3950554"/>
            <a:ext cx="261600" cy="3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871" name="Google Shape;871;p76"/>
          <p:cNvSpPr txBox="1"/>
          <p:nvPr/>
        </p:nvSpPr>
        <p:spPr>
          <a:xfrm>
            <a:off x="996385" y="2726016"/>
            <a:ext cx="261600" cy="3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aphicFrame>
        <p:nvGraphicFramePr>
          <p:cNvPr id="872" name="Google Shape;872;p76"/>
          <p:cNvGraphicFramePr/>
          <p:nvPr/>
        </p:nvGraphicFramePr>
        <p:xfrm>
          <a:off x="5606713" y="2306162"/>
          <a:ext cx="3000000" cy="3000000"/>
        </p:xfrm>
        <a:graphic>
          <a:graphicData uri="http://schemas.openxmlformats.org/drawingml/2006/table">
            <a:tbl>
              <a:tblPr>
                <a:noFill/>
                <a:tableStyleId>{9FC4CFC3-A0B2-436E-8FC2-AE7B83E6ED1F}</a:tableStyleId>
              </a:tblPr>
              <a:tblGrid>
                <a:gridCol w="933950"/>
                <a:gridCol w="1958100"/>
              </a:tblGrid>
              <a:tr h="3839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Hema</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9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45</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Rekha</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9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46</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Jaya</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9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47</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Sushma</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9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54</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Nirma</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873" name="Google Shape;873;p76"/>
          <p:cNvSpPr txBox="1"/>
          <p:nvPr/>
        </p:nvSpPr>
        <p:spPr>
          <a:xfrm>
            <a:off x="5661935" y="1752554"/>
            <a:ext cx="864900" cy="33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(Index)</a:t>
            </a:r>
            <a:endParaRPr b="1" i="0" sz="1400" u="none" cap="none" strike="noStrike">
              <a:solidFill>
                <a:srgbClr val="000000"/>
              </a:solidFill>
              <a:latin typeface="Arial"/>
              <a:ea typeface="Arial"/>
              <a:cs typeface="Arial"/>
              <a:sym typeface="Arial"/>
            </a:endParaRPr>
          </a:p>
        </p:txBody>
      </p:sp>
      <p:sp>
        <p:nvSpPr>
          <p:cNvPr id="874" name="Google Shape;874;p76"/>
          <p:cNvSpPr txBox="1"/>
          <p:nvPr/>
        </p:nvSpPr>
        <p:spPr>
          <a:xfrm>
            <a:off x="4152624" y="1910256"/>
            <a:ext cx="11610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 </a:t>
            </a:r>
            <a:r>
              <a:rPr b="1" i="0" lang="en" sz="1600" u="none" cap="none" strike="noStrike">
                <a:solidFill>
                  <a:srgbClr val="FF0000"/>
                </a:solidFill>
                <a:latin typeface="Arial"/>
                <a:ea typeface="Arial"/>
                <a:cs typeface="Arial"/>
                <a:sym typeface="Arial"/>
              </a:rPr>
              <a:t> unique</a:t>
            </a:r>
            <a:endParaRPr b="1" i="0" sz="1600" u="none" cap="none" strike="noStrike">
              <a:solidFill>
                <a:srgbClr val="FF0000"/>
              </a:solidFill>
              <a:latin typeface="Arial"/>
              <a:ea typeface="Arial"/>
              <a:cs typeface="Arial"/>
              <a:sym typeface="Arial"/>
            </a:endParaRPr>
          </a:p>
        </p:txBody>
      </p:sp>
      <p:cxnSp>
        <p:nvCxnSpPr>
          <p:cNvPr id="875" name="Google Shape;875;p76"/>
          <p:cNvCxnSpPr/>
          <p:nvPr/>
        </p:nvCxnSpPr>
        <p:spPr>
          <a:xfrm>
            <a:off x="5149422" y="2147781"/>
            <a:ext cx="511500" cy="53100"/>
          </a:xfrm>
          <a:prstGeom prst="straightConnector1">
            <a:avLst/>
          </a:prstGeom>
          <a:noFill/>
          <a:ln cap="flat" cmpd="sng" w="9525">
            <a:solidFill>
              <a:srgbClr val="595959"/>
            </a:solidFill>
            <a:prstDash val="solid"/>
            <a:round/>
            <a:headEnd len="sm" w="sm" type="none"/>
            <a:tailEnd len="med" w="med" type="triangle"/>
          </a:ln>
        </p:spPr>
      </p:cxnSp>
      <p:sp>
        <p:nvSpPr>
          <p:cNvPr id="876" name="Google Shape;876;p76"/>
          <p:cNvSpPr txBox="1"/>
          <p:nvPr/>
        </p:nvSpPr>
        <p:spPr>
          <a:xfrm>
            <a:off x="5661935" y="2007629"/>
            <a:ext cx="718500" cy="33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Key</a:t>
            </a:r>
            <a:endParaRPr b="1" i="0" sz="1400" u="none" cap="none" strike="noStrike">
              <a:solidFill>
                <a:srgbClr val="000000"/>
              </a:solidFill>
              <a:latin typeface="Arial"/>
              <a:ea typeface="Arial"/>
              <a:cs typeface="Arial"/>
              <a:sym typeface="Arial"/>
            </a:endParaRPr>
          </a:p>
        </p:txBody>
      </p:sp>
      <p:sp>
        <p:nvSpPr>
          <p:cNvPr id="877" name="Google Shape;877;p76"/>
          <p:cNvSpPr txBox="1"/>
          <p:nvPr/>
        </p:nvSpPr>
        <p:spPr>
          <a:xfrm>
            <a:off x="6811260" y="1984879"/>
            <a:ext cx="853500" cy="3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Value</a:t>
            </a:r>
            <a:endParaRPr b="1" i="0" sz="1400" u="none" cap="none" strike="noStrike">
              <a:solidFill>
                <a:srgbClr val="000000"/>
              </a:solidFill>
              <a:latin typeface="Arial"/>
              <a:ea typeface="Arial"/>
              <a:cs typeface="Arial"/>
              <a:sym typeface="Arial"/>
            </a:endParaRPr>
          </a:p>
        </p:txBody>
      </p:sp>
      <p:sp>
        <p:nvSpPr>
          <p:cNvPr id="878" name="Google Shape;878;p76"/>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879" name="Google Shape;879;p76"/>
          <p:cNvSpPr txBox="1"/>
          <p:nvPr/>
        </p:nvSpPr>
        <p:spPr>
          <a:xfrm>
            <a:off x="7600788" y="4338472"/>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47</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id="884" name="Google Shape;884;p7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85" name="Google Shape;885;p77"/>
          <p:cNvSpPr txBox="1"/>
          <p:nvPr/>
        </p:nvSpPr>
        <p:spPr>
          <a:xfrm>
            <a:off x="893825" y="1158000"/>
            <a:ext cx="6958200" cy="3432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600"/>
              </a:spcBef>
              <a:spcAft>
                <a:spcPts val="0"/>
              </a:spcAft>
              <a:buClr>
                <a:srgbClr val="000000"/>
              </a:buClr>
              <a:buSzPts val="1900"/>
              <a:buFont typeface="Arial"/>
              <a:buNone/>
            </a:pPr>
            <a:r>
              <a:rPr b="1" i="0" lang="en" sz="1900" u="none" cap="none" strike="noStrike">
                <a:solidFill>
                  <a:srgbClr val="1A1A1A"/>
                </a:solidFill>
                <a:latin typeface="Verdana"/>
                <a:ea typeface="Verdana"/>
                <a:cs typeface="Verdana"/>
                <a:sym typeface="Verdana"/>
              </a:rPr>
              <a:t>Map </a:t>
            </a:r>
            <a:r>
              <a:rPr b="0" i="0" lang="en" sz="1900" u="none" cap="none" strike="noStrike">
                <a:solidFill>
                  <a:srgbClr val="1A1A1A"/>
                </a:solidFill>
                <a:latin typeface="Verdana"/>
                <a:ea typeface="Verdana"/>
                <a:cs typeface="Verdana"/>
                <a:sym typeface="Verdana"/>
              </a:rPr>
              <a:t>is declared as </a:t>
            </a:r>
            <a:r>
              <a:rPr b="1" i="0" lang="en" sz="2000" u="none" cap="none" strike="noStrike">
                <a:solidFill>
                  <a:srgbClr val="1A1A1A"/>
                </a:solidFill>
                <a:latin typeface="Verdana"/>
                <a:ea typeface="Verdana"/>
                <a:cs typeface="Verdana"/>
                <a:sym typeface="Verdana"/>
              </a:rPr>
              <a:t>map&lt;int,int&gt; mp;</a:t>
            </a:r>
            <a:endParaRPr b="1" i="0" sz="2000" u="none" cap="none" strike="noStrike">
              <a:solidFill>
                <a:srgbClr val="1A1A1A"/>
              </a:solidFill>
              <a:latin typeface="Verdana"/>
              <a:ea typeface="Verdana"/>
              <a:cs typeface="Verdana"/>
              <a:sym typeface="Verdana"/>
            </a:endParaRPr>
          </a:p>
          <a:p>
            <a:pPr indent="0" lvl="0" marL="0" marR="0" rtl="0" algn="just">
              <a:lnSpc>
                <a:spcPct val="115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where mp is the name of the map.</a:t>
            </a:r>
            <a:endParaRPr b="0" i="0" sz="2000" u="none" cap="none" strike="noStrike">
              <a:solidFill>
                <a:srgbClr val="1A1A1A"/>
              </a:solidFill>
              <a:latin typeface="Verdana"/>
              <a:ea typeface="Verdana"/>
              <a:cs typeface="Verdana"/>
              <a:sym typeface="Verdana"/>
            </a:endParaRPr>
          </a:p>
          <a:p>
            <a:pPr indent="0" lvl="0" marL="0" marR="0" rtl="0" algn="just">
              <a:lnSpc>
                <a:spcPct val="115000"/>
              </a:lnSpc>
              <a:spcBef>
                <a:spcPts val="600"/>
              </a:spcBef>
              <a:spcAft>
                <a:spcPts val="0"/>
              </a:spcAft>
              <a:buClr>
                <a:srgbClr val="000000"/>
              </a:buClr>
              <a:buSzPts val="2000"/>
              <a:buFont typeface="Arial"/>
              <a:buNone/>
            </a:pPr>
            <a:r>
              <a:rPr b="1" i="0" lang="en" sz="2000" u="none" cap="none" strike="noStrike">
                <a:solidFill>
                  <a:srgbClr val="1A1A1A"/>
                </a:solidFill>
                <a:latin typeface="Verdana"/>
                <a:ea typeface="Verdana"/>
                <a:cs typeface="Verdana"/>
                <a:sym typeface="Verdana"/>
              </a:rPr>
              <a:t>Insertion in Map </a:t>
            </a:r>
            <a:endParaRPr b="1" i="0" sz="2000" u="none" cap="none" strike="noStrike">
              <a:solidFill>
                <a:srgbClr val="1A1A1A"/>
              </a:solidFill>
              <a:latin typeface="Verdana"/>
              <a:ea typeface="Verdana"/>
              <a:cs typeface="Verdana"/>
              <a:sym typeface="Verdana"/>
            </a:endParaRPr>
          </a:p>
          <a:p>
            <a:pPr indent="0" lvl="0" marL="0" marR="0" rtl="0" algn="just">
              <a:lnSpc>
                <a:spcPct val="115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mp[key] = value;</a:t>
            </a:r>
            <a:endParaRPr b="0" i="0" sz="2000" u="none" cap="none" strike="noStrike">
              <a:solidFill>
                <a:srgbClr val="1A1A1A"/>
              </a:solidFill>
              <a:latin typeface="Verdana"/>
              <a:ea typeface="Verdana"/>
              <a:cs typeface="Verdana"/>
              <a:sym typeface="Verdana"/>
            </a:endParaRPr>
          </a:p>
          <a:p>
            <a:pPr indent="0" lvl="0" marL="0" marR="0" rtl="0" algn="just">
              <a:lnSpc>
                <a:spcPct val="115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This inserts the key ,value pair into the map in O(log(n)) time complexity in sorted order.</a:t>
            </a:r>
            <a:endParaRPr b="0" i="0" sz="2000" u="none" cap="none" strike="noStrike">
              <a:solidFill>
                <a:srgbClr val="1A1A1A"/>
              </a:solidFill>
              <a:latin typeface="Verdana"/>
              <a:ea typeface="Verdana"/>
              <a:cs typeface="Verdana"/>
              <a:sym typeface="Verdana"/>
            </a:endParaRPr>
          </a:p>
          <a:p>
            <a:pPr indent="0" lvl="0" marL="0" marR="0" rtl="0" algn="just">
              <a:lnSpc>
                <a:spcPct val="115000"/>
              </a:lnSpc>
              <a:spcBef>
                <a:spcPts val="600"/>
              </a:spcBef>
              <a:spcAft>
                <a:spcPts val="0"/>
              </a:spcAft>
              <a:buClr>
                <a:srgbClr val="000000"/>
              </a:buClr>
              <a:buSzPts val="2000"/>
              <a:buFont typeface="Arial"/>
              <a:buNone/>
            </a:pPr>
            <a:r>
              <a:rPr b="1" i="0" lang="en" sz="2000" u="none" cap="none" strike="noStrike">
                <a:solidFill>
                  <a:srgbClr val="1A1A1A"/>
                </a:solidFill>
                <a:latin typeface="Verdana"/>
                <a:ea typeface="Verdana"/>
                <a:cs typeface="Verdana"/>
                <a:sym typeface="Verdana"/>
              </a:rPr>
              <a:t>Printing Value from Key in Map</a:t>
            </a:r>
            <a:endParaRPr b="1" i="0" sz="2000" u="none" cap="none" strike="noStrike">
              <a:solidFill>
                <a:srgbClr val="1A1A1A"/>
              </a:solidFill>
              <a:latin typeface="Verdana"/>
              <a:ea typeface="Verdana"/>
              <a:cs typeface="Verdana"/>
              <a:sym typeface="Verdana"/>
            </a:endParaRPr>
          </a:p>
          <a:p>
            <a:pPr indent="0" lvl="0" marL="0" marR="0" rtl="0" algn="just">
              <a:lnSpc>
                <a:spcPct val="115000"/>
              </a:lnSpc>
              <a:spcBef>
                <a:spcPts val="600"/>
              </a:spcBef>
              <a:spcAft>
                <a:spcPts val="0"/>
              </a:spcAft>
              <a:buClr>
                <a:srgbClr val="000000"/>
              </a:buClr>
              <a:buSzPts val="2000"/>
              <a:buFont typeface="Arial"/>
              <a:buNone/>
            </a:pPr>
            <a:r>
              <a:rPr b="0" i="0" lang="en" sz="2000" u="none" cap="none" strike="noStrike">
                <a:solidFill>
                  <a:srgbClr val="1A1A1A"/>
                </a:solidFill>
                <a:latin typeface="Verdana"/>
                <a:ea typeface="Verdana"/>
                <a:cs typeface="Verdana"/>
                <a:sym typeface="Verdana"/>
              </a:rPr>
              <a:t>cout&lt;&lt;mp[key];</a:t>
            </a:r>
            <a:endParaRPr b="0" i="0" sz="2000" u="none" cap="none" strike="noStrike">
              <a:solidFill>
                <a:srgbClr val="1A1A1A"/>
              </a:solidFill>
              <a:latin typeface="Verdana"/>
              <a:ea typeface="Verdana"/>
              <a:cs typeface="Verdana"/>
              <a:sym typeface="Verdana"/>
            </a:endParaRPr>
          </a:p>
        </p:txBody>
      </p:sp>
      <p:sp>
        <p:nvSpPr>
          <p:cNvPr id="886" name="Google Shape;886;p77"/>
          <p:cNvSpPr txBox="1"/>
          <p:nvPr/>
        </p:nvSpPr>
        <p:spPr>
          <a:xfrm>
            <a:off x="7606957" y="433590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48</a:t>
            </a:r>
            <a:endParaRPr b="1" i="0" sz="1800" u="none" cap="none" strike="noStrike">
              <a:solidFill>
                <a:schemeClr val="lt1"/>
              </a:solidFill>
              <a:latin typeface="Arial"/>
              <a:ea typeface="Arial"/>
              <a:cs typeface="Arial"/>
              <a:sym typeface="Arial"/>
            </a:endParaRPr>
          </a:p>
        </p:txBody>
      </p:sp>
      <p:sp>
        <p:nvSpPr>
          <p:cNvPr id="887" name="Google Shape;887;p77"/>
          <p:cNvSpPr txBox="1"/>
          <p:nvPr/>
        </p:nvSpPr>
        <p:spPr>
          <a:xfrm>
            <a:off x="2148725" y="347375"/>
            <a:ext cx="444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888" name="Google Shape;888;p77"/>
          <p:cNvSpPr txBox="1"/>
          <p:nvPr/>
        </p:nvSpPr>
        <p:spPr>
          <a:xfrm>
            <a:off x="1747175" y="169950"/>
            <a:ext cx="444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889" name="Google Shape;889;p77"/>
          <p:cNvSpPr txBox="1"/>
          <p:nvPr/>
        </p:nvSpPr>
        <p:spPr>
          <a:xfrm>
            <a:off x="875149" y="319800"/>
            <a:ext cx="6958200" cy="52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0"/>
              </a:spcAft>
              <a:buClr>
                <a:srgbClr val="000000"/>
              </a:buClr>
              <a:buSzPts val="2900"/>
              <a:buFont typeface="Arial"/>
              <a:buNone/>
            </a:pPr>
            <a:r>
              <a:rPr b="1" i="0" lang="en" sz="2200" u="none" cap="none" strike="noStrike">
                <a:solidFill>
                  <a:srgbClr val="1A1A1A"/>
                </a:solidFill>
                <a:latin typeface="Press Start 2P"/>
                <a:ea typeface="Press Start 2P"/>
                <a:cs typeface="Press Start 2P"/>
                <a:sym typeface="Press Start 2P"/>
              </a:rPr>
              <a:t>Map Declaration</a:t>
            </a:r>
            <a:endParaRPr b="0" i="0" sz="2200" u="none" cap="none" strike="noStrike">
              <a:solidFill>
                <a:srgbClr val="1A1A1A"/>
              </a:solidFill>
              <a:latin typeface="Press Start 2P"/>
              <a:ea typeface="Press Start 2P"/>
              <a:cs typeface="Press Start 2P"/>
              <a:sym typeface="Press Start 2P"/>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p7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95" name="Google Shape;895;p78"/>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78"/>
          <p:cNvSpPr txBox="1"/>
          <p:nvPr/>
        </p:nvSpPr>
        <p:spPr>
          <a:xfrm>
            <a:off x="634950" y="204000"/>
            <a:ext cx="3150000" cy="468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#include&lt;bits/stdc++.h&gt;</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using namespace std;</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#define ll long long</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int main()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map&lt;int,int&gt; m;</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int a[6]={1,3,2,1,2,1};</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for(int i=0; i&lt;6; i++)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m[a[i]]++;</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p:txBody>
      </p:sp>
      <p:sp>
        <p:nvSpPr>
          <p:cNvPr id="897" name="Google Shape;897;p78"/>
          <p:cNvSpPr txBox="1"/>
          <p:nvPr/>
        </p:nvSpPr>
        <p:spPr>
          <a:xfrm>
            <a:off x="4127600" y="204000"/>
            <a:ext cx="4940100" cy="332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cout &lt;&lt; "Element  Frequency";</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cout &lt;&lt; endl;</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for (auto i : m) </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a:t>
            </a:r>
            <a:endParaRPr b="0" i="0" sz="1700" u="none" cap="none" strike="noStrike">
              <a:solidFill>
                <a:srgbClr val="000000"/>
              </a:solidFill>
              <a:latin typeface="Verdana"/>
              <a:ea typeface="Verdana"/>
              <a:cs typeface="Verdana"/>
              <a:sym typeface="Verdana"/>
            </a:endParaRPr>
          </a:p>
          <a:p>
            <a:pPr indent="0" lvl="0" marL="45720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cout &lt;&lt; i.first &lt;&lt; "\t\t\t" &lt;&lt;i.second;</a:t>
            </a:r>
            <a:endParaRPr b="0" i="0" sz="1700" u="none" cap="none" strike="noStrike">
              <a:solidFill>
                <a:srgbClr val="000000"/>
              </a:solidFill>
              <a:latin typeface="Verdana"/>
              <a:ea typeface="Verdana"/>
              <a:cs typeface="Verdana"/>
              <a:sym typeface="Verdana"/>
            </a:endParaRPr>
          </a:p>
          <a:p>
            <a:pPr indent="0" lvl="0" marL="45720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cout&lt;&lt; endl; </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    return 0;</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Verdana"/>
                <a:ea typeface="Verdana"/>
                <a:cs typeface="Verdana"/>
                <a:sym typeface="Verdana"/>
              </a:rPr>
              <a:t>}</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p:txBody>
      </p:sp>
      <p:cxnSp>
        <p:nvCxnSpPr>
          <p:cNvPr id="898" name="Google Shape;898;p78"/>
          <p:cNvCxnSpPr/>
          <p:nvPr/>
        </p:nvCxnSpPr>
        <p:spPr>
          <a:xfrm flipH="1">
            <a:off x="4020213" y="0"/>
            <a:ext cx="300" cy="4624200"/>
          </a:xfrm>
          <a:prstGeom prst="straightConnector1">
            <a:avLst/>
          </a:prstGeom>
          <a:noFill/>
          <a:ln cap="flat" cmpd="sng" w="38100">
            <a:solidFill>
              <a:srgbClr val="000000"/>
            </a:solidFill>
            <a:prstDash val="solid"/>
            <a:round/>
            <a:headEnd len="sm" w="sm" type="none"/>
            <a:tailEnd len="sm" w="sm" type="none"/>
          </a:ln>
        </p:spPr>
      </p:cxnSp>
      <p:sp>
        <p:nvSpPr>
          <p:cNvPr id="899" name="Google Shape;899;p78"/>
          <p:cNvSpPr txBox="1"/>
          <p:nvPr/>
        </p:nvSpPr>
        <p:spPr>
          <a:xfrm>
            <a:off x="5643625" y="2472200"/>
            <a:ext cx="2713200" cy="1854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Verdana"/>
                <a:ea typeface="Verdana"/>
                <a:cs typeface="Verdana"/>
                <a:sym typeface="Verdana"/>
              </a:rPr>
              <a:t>Output</a:t>
            </a:r>
            <a:endParaRPr b="1" i="0" sz="2400" u="sng"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252C33"/>
                </a:solidFill>
                <a:latin typeface="Verdana"/>
                <a:ea typeface="Verdana"/>
                <a:cs typeface="Verdana"/>
                <a:sym typeface="Verdana"/>
              </a:rPr>
              <a:t> </a:t>
            </a:r>
            <a:r>
              <a:rPr b="0" i="0" lang="en" sz="1800" u="none" cap="none" strike="noStrike">
                <a:solidFill>
                  <a:srgbClr val="333333"/>
                </a:solidFill>
                <a:latin typeface="Verdana"/>
                <a:ea typeface="Verdana"/>
                <a:cs typeface="Verdana"/>
                <a:sym typeface="Verdana"/>
              </a:rPr>
              <a:t>Element    Frequency</a:t>
            </a:r>
            <a:endParaRPr b="0" i="0" sz="1800" u="none" cap="none" strike="noStrike">
              <a:solidFill>
                <a:srgbClr val="3333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333333"/>
                </a:solidFill>
                <a:latin typeface="Verdana"/>
                <a:ea typeface="Verdana"/>
                <a:cs typeface="Verdana"/>
                <a:sym typeface="Verdana"/>
              </a:rPr>
              <a:t>        1		       3</a:t>
            </a:r>
            <a:endParaRPr b="0" i="0" sz="1800" u="none" cap="none" strike="noStrike">
              <a:solidFill>
                <a:srgbClr val="3333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333333"/>
                </a:solidFill>
                <a:latin typeface="Verdana"/>
                <a:ea typeface="Verdana"/>
                <a:cs typeface="Verdana"/>
                <a:sym typeface="Verdana"/>
              </a:rPr>
              <a:t>        2	             2</a:t>
            </a:r>
            <a:endParaRPr b="0" i="0" sz="1800" u="none" cap="none" strike="noStrike">
              <a:solidFill>
                <a:srgbClr val="3333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333333"/>
                </a:solidFill>
                <a:latin typeface="Verdana"/>
                <a:ea typeface="Verdana"/>
                <a:cs typeface="Verdana"/>
                <a:sym typeface="Verdana"/>
              </a:rPr>
              <a:t>        3	   	       1</a:t>
            </a:r>
            <a:endParaRPr b="0" i="0" sz="1800" u="none" cap="none" strike="noStrike">
              <a:solidFill>
                <a:srgbClr val="252C33"/>
              </a:solidFill>
              <a:latin typeface="Verdana"/>
              <a:ea typeface="Verdana"/>
              <a:cs typeface="Verdana"/>
              <a:sym typeface="Verdana"/>
            </a:endParaRPr>
          </a:p>
        </p:txBody>
      </p:sp>
      <p:sp>
        <p:nvSpPr>
          <p:cNvPr id="900" name="Google Shape;900;p78"/>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901" name="Google Shape;901;p78"/>
          <p:cNvSpPr txBox="1"/>
          <p:nvPr/>
        </p:nvSpPr>
        <p:spPr>
          <a:xfrm>
            <a:off x="7593912" y="432680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49</a:t>
            </a:r>
            <a:endParaRPr b="1" i="0" sz="1800" u="none" cap="none" strike="noStrike">
              <a:solidFill>
                <a:schemeClr val="lt1"/>
              </a:solidFill>
              <a:latin typeface="Arial"/>
              <a:ea typeface="Arial"/>
              <a:cs typeface="Arial"/>
              <a:sym typeface="Aria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7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07" name="Google Shape;907;p79"/>
          <p:cNvSpPr txBox="1"/>
          <p:nvPr/>
        </p:nvSpPr>
        <p:spPr>
          <a:xfrm>
            <a:off x="647700" y="828600"/>
            <a:ext cx="7848600" cy="141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0"/>
              </a:spcAft>
              <a:buClr>
                <a:srgbClr val="000000"/>
              </a:buClr>
              <a:buSzPts val="1700"/>
              <a:buFont typeface="Arial"/>
              <a:buNone/>
            </a:pPr>
            <a:r>
              <a:rPr b="1" i="0" lang="en" sz="1700" u="none" cap="none" strike="noStrike">
                <a:solidFill>
                  <a:srgbClr val="1A1A1A"/>
                </a:solidFill>
                <a:latin typeface="Verdana"/>
                <a:ea typeface="Verdana"/>
                <a:cs typeface="Verdana"/>
                <a:sym typeface="Verdana"/>
              </a:rPr>
              <a:t>Unordered Map </a:t>
            </a:r>
            <a:r>
              <a:rPr b="0" i="0" lang="en" sz="1700" u="none" cap="none" strike="noStrike">
                <a:solidFill>
                  <a:srgbClr val="1A1A1A"/>
                </a:solidFill>
                <a:latin typeface="Verdana"/>
                <a:ea typeface="Verdana"/>
                <a:cs typeface="Verdana"/>
                <a:sym typeface="Verdana"/>
              </a:rPr>
              <a:t>are containers that stores key-value pairs in non-sorted order.</a:t>
            </a:r>
            <a:endParaRPr b="1" i="0" sz="17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1700"/>
              <a:buFont typeface="Arial"/>
              <a:buNone/>
            </a:pPr>
            <a:r>
              <a:rPr b="1" i="0" lang="en" sz="1700" u="none" cap="none" strike="noStrike">
                <a:solidFill>
                  <a:srgbClr val="1A1A1A"/>
                </a:solidFill>
                <a:latin typeface="Verdana"/>
                <a:ea typeface="Verdana"/>
                <a:cs typeface="Verdana"/>
                <a:sym typeface="Verdana"/>
              </a:rPr>
              <a:t>Unordered Map </a:t>
            </a:r>
            <a:r>
              <a:rPr b="0" i="0" lang="en" sz="1700" u="none" cap="none" strike="noStrike">
                <a:solidFill>
                  <a:srgbClr val="1A1A1A"/>
                </a:solidFill>
                <a:latin typeface="Verdana"/>
                <a:ea typeface="Verdana"/>
                <a:cs typeface="Verdana"/>
                <a:sym typeface="Verdana"/>
              </a:rPr>
              <a:t>is declared as </a:t>
            </a:r>
            <a:r>
              <a:rPr b="1" i="0" lang="en" sz="1800" u="none" cap="none" strike="noStrike">
                <a:solidFill>
                  <a:srgbClr val="1A1A1A"/>
                </a:solidFill>
                <a:latin typeface="Verdana"/>
                <a:ea typeface="Verdana"/>
                <a:cs typeface="Verdana"/>
                <a:sym typeface="Verdana"/>
              </a:rPr>
              <a:t>unordered_map&lt;int, int&gt; ump;</a:t>
            </a:r>
            <a:endParaRPr b="1" i="0" sz="18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1800"/>
              <a:buFont typeface="Arial"/>
              <a:buNone/>
            </a:pPr>
            <a:r>
              <a:rPr b="0" i="0" lang="en" sz="1800" u="none" cap="none" strike="noStrike">
                <a:solidFill>
                  <a:srgbClr val="1A1A1A"/>
                </a:solidFill>
                <a:latin typeface="Verdana"/>
                <a:ea typeface="Verdana"/>
                <a:cs typeface="Verdana"/>
                <a:sym typeface="Verdana"/>
              </a:rPr>
              <a:t>Where ump is the name of the unordered map.</a:t>
            </a:r>
            <a:endParaRPr b="0" i="0" sz="1800" u="none" cap="none" strike="noStrike">
              <a:solidFill>
                <a:srgbClr val="1A1A1A"/>
              </a:solidFill>
              <a:latin typeface="Verdana"/>
              <a:ea typeface="Verdana"/>
              <a:cs typeface="Verdana"/>
              <a:sym typeface="Verdana"/>
            </a:endParaRPr>
          </a:p>
        </p:txBody>
      </p:sp>
      <p:sp>
        <p:nvSpPr>
          <p:cNvPr id="908" name="Google Shape;908;p79"/>
          <p:cNvSpPr txBox="1"/>
          <p:nvPr/>
        </p:nvSpPr>
        <p:spPr>
          <a:xfrm>
            <a:off x="7569226" y="431490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50</a:t>
            </a:r>
            <a:endParaRPr b="1" i="0" sz="1800" u="none" cap="none" strike="noStrike">
              <a:solidFill>
                <a:schemeClr val="lt1"/>
              </a:solidFill>
              <a:latin typeface="Arial"/>
              <a:ea typeface="Arial"/>
              <a:cs typeface="Arial"/>
              <a:sym typeface="Arial"/>
            </a:endParaRPr>
          </a:p>
        </p:txBody>
      </p:sp>
      <p:sp>
        <p:nvSpPr>
          <p:cNvPr id="909" name="Google Shape;909;p79"/>
          <p:cNvSpPr txBox="1"/>
          <p:nvPr/>
        </p:nvSpPr>
        <p:spPr>
          <a:xfrm>
            <a:off x="589025" y="243600"/>
            <a:ext cx="69582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0"/>
              </a:spcAft>
              <a:buClr>
                <a:srgbClr val="000000"/>
              </a:buClr>
              <a:buSzPts val="2600"/>
              <a:buFont typeface="Arial"/>
              <a:buNone/>
            </a:pPr>
            <a:r>
              <a:rPr b="1" i="0" lang="en" sz="2600" u="none" cap="none" strike="noStrike">
                <a:solidFill>
                  <a:srgbClr val="1A1A1A"/>
                </a:solidFill>
                <a:latin typeface="Press Start 2P"/>
                <a:ea typeface="Press Start 2P"/>
                <a:cs typeface="Press Start 2P"/>
                <a:sym typeface="Press Start 2P"/>
              </a:rPr>
              <a:t>Unordered Map</a:t>
            </a:r>
            <a:endParaRPr b="0" i="0" sz="2700" u="none" cap="none" strike="noStrike">
              <a:solidFill>
                <a:srgbClr val="1A1A1A"/>
              </a:solidFill>
              <a:latin typeface="Press Start 2P"/>
              <a:ea typeface="Press Start 2P"/>
              <a:cs typeface="Press Start 2P"/>
              <a:sym typeface="Press Start 2P"/>
            </a:endParaRPr>
          </a:p>
        </p:txBody>
      </p:sp>
      <p:sp>
        <p:nvSpPr>
          <p:cNvPr id="910" name="Google Shape;910;p79"/>
          <p:cNvSpPr txBox="1"/>
          <p:nvPr/>
        </p:nvSpPr>
        <p:spPr>
          <a:xfrm>
            <a:off x="647700" y="2413128"/>
            <a:ext cx="7848600" cy="1847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600"/>
              </a:spcBef>
              <a:spcAft>
                <a:spcPts val="0"/>
              </a:spcAft>
              <a:buClr>
                <a:schemeClr val="dk1"/>
              </a:buClr>
              <a:buSzPts val="1100"/>
              <a:buFont typeface="Arial"/>
              <a:buNone/>
            </a:pPr>
            <a:r>
              <a:rPr b="1" i="0" lang="en" sz="1800" u="none" cap="none" strike="noStrike">
                <a:solidFill>
                  <a:srgbClr val="1A1A1A"/>
                </a:solidFill>
                <a:latin typeface="Verdana"/>
                <a:ea typeface="Verdana"/>
                <a:cs typeface="Verdana"/>
                <a:sym typeface="Verdana"/>
              </a:rPr>
              <a:t>Insertion in unordered Map </a:t>
            </a:r>
            <a:endParaRPr b="1" i="0" sz="18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rgbClr val="000000"/>
              </a:buClr>
              <a:buSzPts val="1800"/>
              <a:buFont typeface="Arial"/>
              <a:buNone/>
            </a:pPr>
            <a:r>
              <a:rPr b="0" i="0" lang="en" sz="1800" u="none" cap="none" strike="noStrike">
                <a:solidFill>
                  <a:srgbClr val="1A1A1A"/>
                </a:solidFill>
                <a:latin typeface="Verdana"/>
                <a:ea typeface="Verdana"/>
                <a:cs typeface="Verdana"/>
                <a:sym typeface="Verdana"/>
              </a:rPr>
              <a:t>ump[key] = value; 			</a:t>
            </a:r>
            <a:r>
              <a:rPr b="0" i="1" lang="en" sz="1600" u="none" cap="none" strike="noStrike">
                <a:solidFill>
                  <a:srgbClr val="1A1A1A"/>
                </a:solidFill>
                <a:latin typeface="Verdana"/>
                <a:ea typeface="Verdana"/>
                <a:cs typeface="Verdana"/>
                <a:sym typeface="Verdana"/>
              </a:rPr>
              <a:t>//Insertion time complexity=O(1)</a:t>
            </a:r>
            <a:endParaRPr b="0" i="1" sz="16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chemeClr val="dk1"/>
              </a:buClr>
              <a:buSzPts val="1100"/>
              <a:buFont typeface="Arial"/>
              <a:buNone/>
            </a:pPr>
            <a:r>
              <a:t/>
            </a:r>
            <a:endParaRPr b="0" i="1" sz="16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chemeClr val="dk1"/>
              </a:buClr>
              <a:buSzPts val="1100"/>
              <a:buFont typeface="Arial"/>
              <a:buNone/>
            </a:pPr>
            <a:r>
              <a:rPr b="1" i="0" lang="en" sz="1800" u="none" cap="none" strike="noStrike">
                <a:solidFill>
                  <a:srgbClr val="1A1A1A"/>
                </a:solidFill>
                <a:latin typeface="Verdana"/>
                <a:ea typeface="Verdana"/>
                <a:cs typeface="Verdana"/>
                <a:sym typeface="Verdana"/>
              </a:rPr>
              <a:t>Printing Value from Key in Map</a:t>
            </a:r>
            <a:endParaRPr b="1" i="0" sz="1800" u="none" cap="none" strike="noStrike">
              <a:solidFill>
                <a:srgbClr val="1A1A1A"/>
              </a:solidFill>
              <a:latin typeface="Verdana"/>
              <a:ea typeface="Verdana"/>
              <a:cs typeface="Verdana"/>
              <a:sym typeface="Verdana"/>
            </a:endParaRPr>
          </a:p>
          <a:p>
            <a:pPr indent="0" lvl="0" marL="0" marR="0" rtl="0" algn="just">
              <a:lnSpc>
                <a:spcPct val="100000"/>
              </a:lnSpc>
              <a:spcBef>
                <a:spcPts val="600"/>
              </a:spcBef>
              <a:spcAft>
                <a:spcPts val="0"/>
              </a:spcAft>
              <a:buClr>
                <a:schemeClr val="dk1"/>
              </a:buClr>
              <a:buSzPts val="1100"/>
              <a:buFont typeface="Arial"/>
              <a:buNone/>
            </a:pPr>
            <a:r>
              <a:rPr b="0" i="0" lang="en" sz="1800" u="none" cap="none" strike="noStrike">
                <a:solidFill>
                  <a:srgbClr val="1A1A1A"/>
                </a:solidFill>
                <a:latin typeface="Verdana"/>
                <a:ea typeface="Verdana"/>
                <a:cs typeface="Verdana"/>
                <a:sym typeface="Verdana"/>
              </a:rPr>
              <a:t>cout&lt;&lt;ump[key];</a:t>
            </a:r>
            <a:endParaRPr b="1" i="0" sz="1700" u="none" cap="none" strike="noStrike">
              <a:solidFill>
                <a:srgbClr val="1A1A1A"/>
              </a:solidFill>
              <a:latin typeface="Verdana"/>
              <a:ea typeface="Verdana"/>
              <a:cs typeface="Verdana"/>
              <a:sym typeface="Verdan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p81"/>
          <p:cNvPicPr preferRelativeResize="0"/>
          <p:nvPr/>
        </p:nvPicPr>
        <p:blipFill rotWithShape="1">
          <a:blip r:embed="rId3">
            <a:alphaModFix/>
          </a:blip>
          <a:srcRect b="0" l="0" r="0" t="0"/>
          <a:stretch/>
        </p:blipFill>
        <p:spPr>
          <a:xfrm>
            <a:off x="140" y="0"/>
            <a:ext cx="9143860" cy="5143184"/>
          </a:xfrm>
          <a:prstGeom prst="rect">
            <a:avLst/>
          </a:prstGeom>
          <a:noFill/>
          <a:ln>
            <a:noFill/>
          </a:ln>
        </p:spPr>
      </p:pic>
      <p:sp>
        <p:nvSpPr>
          <p:cNvPr id="916" name="Google Shape;916;p81"/>
          <p:cNvSpPr txBox="1"/>
          <p:nvPr/>
        </p:nvSpPr>
        <p:spPr>
          <a:xfrm>
            <a:off x="311708" y="858300"/>
            <a:ext cx="8520600" cy="20526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5200"/>
              <a:buFont typeface="Arial"/>
              <a:buNone/>
            </a:pPr>
            <a:r>
              <a:rPr b="0" i="0" lang="en" sz="5200" u="none" cap="none" strike="noStrike">
                <a:solidFill>
                  <a:srgbClr val="FFFFFF"/>
                </a:solidFill>
                <a:latin typeface="Press Start 2P"/>
                <a:ea typeface="Press Start 2P"/>
                <a:cs typeface="Press Start 2P"/>
                <a:sym typeface="Press Start 2P"/>
              </a:rPr>
              <a:t>STACK</a:t>
            </a:r>
            <a:endParaRPr b="0" i="0" sz="5200" u="none" cap="none" strike="noStrike">
              <a:solidFill>
                <a:srgbClr val="FFFFFF"/>
              </a:solidFill>
              <a:latin typeface="Press Start 2P"/>
              <a:ea typeface="Press Start 2P"/>
              <a:cs typeface="Press Start 2P"/>
              <a:sym typeface="Press Start 2P"/>
            </a:endParaRPr>
          </a:p>
        </p:txBody>
      </p:sp>
      <p:sp>
        <p:nvSpPr>
          <p:cNvPr id="917" name="Google Shape;917;p81"/>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8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23" name="Google Shape;923;p82"/>
          <p:cNvSpPr txBox="1"/>
          <p:nvPr>
            <p:ph type="ctrTitle"/>
          </p:nvPr>
        </p:nvSpPr>
        <p:spPr>
          <a:xfrm>
            <a:off x="151300" y="384550"/>
            <a:ext cx="2215800" cy="51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2200">
                <a:solidFill>
                  <a:schemeClr val="lt1"/>
                </a:solidFill>
                <a:latin typeface="Press Start 2P"/>
                <a:ea typeface="Press Start 2P"/>
                <a:cs typeface="Press Start 2P"/>
                <a:sym typeface="Press Start 2P"/>
              </a:rPr>
              <a:t> </a:t>
            </a:r>
            <a:r>
              <a:rPr b="1" lang="en" sz="2200">
                <a:solidFill>
                  <a:schemeClr val="dk1"/>
                </a:solidFill>
                <a:latin typeface="Press Start 2P"/>
                <a:ea typeface="Press Start 2P"/>
                <a:cs typeface="Press Start 2P"/>
                <a:sym typeface="Press Start 2P"/>
              </a:rPr>
              <a:t>Stack</a:t>
            </a:r>
            <a:endParaRPr b="1" sz="2200">
              <a:solidFill>
                <a:schemeClr val="dk1"/>
              </a:solidFill>
              <a:latin typeface="Press Start 2P"/>
              <a:ea typeface="Press Start 2P"/>
              <a:cs typeface="Press Start 2P"/>
              <a:sym typeface="Press Start 2P"/>
            </a:endParaRPr>
          </a:p>
        </p:txBody>
      </p:sp>
      <p:sp>
        <p:nvSpPr>
          <p:cNvPr id="924" name="Google Shape;924;p82"/>
          <p:cNvSpPr txBox="1"/>
          <p:nvPr/>
        </p:nvSpPr>
        <p:spPr>
          <a:xfrm>
            <a:off x="385188" y="1264525"/>
            <a:ext cx="7815900" cy="1995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600"/>
              </a:spcBef>
              <a:spcAft>
                <a:spcPts val="0"/>
              </a:spcAft>
              <a:buClr>
                <a:srgbClr val="000000"/>
              </a:buClr>
              <a:buSzPts val="1600"/>
              <a:buFont typeface="Arial"/>
              <a:buNone/>
            </a:pPr>
            <a:r>
              <a:rPr b="0" i="0" lang="en" sz="1600" u="none" cap="none" strike="noStrike">
                <a:solidFill>
                  <a:srgbClr val="1A1A1A"/>
                </a:solidFill>
                <a:latin typeface="Verdana"/>
                <a:ea typeface="Verdana"/>
                <a:cs typeface="Verdana"/>
                <a:sym typeface="Verdana"/>
              </a:rPr>
              <a:t>Stack is a linear data structure which follows a particular order in which the operations are performed. The order may be</a:t>
            </a:r>
            <a:r>
              <a:rPr b="1" i="0" lang="en" sz="1600" u="none" cap="none" strike="noStrike">
                <a:solidFill>
                  <a:srgbClr val="1A1A1A"/>
                </a:solidFill>
                <a:latin typeface="Verdana"/>
                <a:ea typeface="Verdana"/>
                <a:cs typeface="Verdana"/>
                <a:sym typeface="Verdana"/>
              </a:rPr>
              <a:t> LIFO</a:t>
            </a:r>
            <a:r>
              <a:rPr b="0" i="0" lang="en" sz="1600" u="none" cap="none" strike="noStrike">
                <a:solidFill>
                  <a:srgbClr val="1A1A1A"/>
                </a:solidFill>
                <a:latin typeface="Verdana"/>
                <a:ea typeface="Verdana"/>
                <a:cs typeface="Verdana"/>
                <a:sym typeface="Verdana"/>
              </a:rPr>
              <a:t>(Last In First Out) or </a:t>
            </a:r>
            <a:r>
              <a:rPr b="1" i="0" lang="en" sz="1600" u="none" cap="none" strike="noStrike">
                <a:solidFill>
                  <a:srgbClr val="1A1A1A"/>
                </a:solidFill>
                <a:latin typeface="Verdana"/>
                <a:ea typeface="Verdana"/>
                <a:cs typeface="Verdana"/>
                <a:sym typeface="Verdana"/>
              </a:rPr>
              <a:t>FILO</a:t>
            </a:r>
            <a:r>
              <a:rPr b="0" i="0" lang="en" sz="1600" u="none" cap="none" strike="noStrike">
                <a:solidFill>
                  <a:srgbClr val="1A1A1A"/>
                </a:solidFill>
                <a:latin typeface="Verdana"/>
                <a:ea typeface="Verdana"/>
                <a:cs typeface="Verdana"/>
                <a:sym typeface="Verdana"/>
              </a:rPr>
              <a:t>(First In Last Out).</a:t>
            </a:r>
            <a:endParaRPr b="0" i="0" sz="1600" u="none" cap="none" strike="noStrike">
              <a:solidFill>
                <a:srgbClr val="1A1A1A"/>
              </a:solidFill>
              <a:latin typeface="Verdana"/>
              <a:ea typeface="Verdana"/>
              <a:cs typeface="Verdana"/>
              <a:sym typeface="Verdana"/>
            </a:endParaRPr>
          </a:p>
          <a:p>
            <a:pPr indent="0" lvl="0" marL="0" marR="0" rtl="0" algn="l">
              <a:lnSpc>
                <a:spcPct val="150000"/>
              </a:lnSpc>
              <a:spcBef>
                <a:spcPts val="600"/>
              </a:spcBef>
              <a:spcAft>
                <a:spcPts val="0"/>
              </a:spcAft>
              <a:buClr>
                <a:srgbClr val="000000"/>
              </a:buClr>
              <a:buSzPts val="1600"/>
              <a:buFont typeface="Arial"/>
              <a:buNone/>
            </a:pPr>
            <a:r>
              <a:rPr b="0" i="0" lang="en" sz="1600" u="none" cap="none" strike="noStrike">
                <a:solidFill>
                  <a:srgbClr val="1A1A1A"/>
                </a:solidFill>
                <a:latin typeface="Verdana"/>
                <a:ea typeface="Verdana"/>
                <a:cs typeface="Verdana"/>
                <a:sym typeface="Verdana"/>
              </a:rPr>
              <a:t>There are many real-life examples of a stack. Consider an example of plates stacked over one another in the canteen.</a:t>
            </a:r>
            <a:endParaRPr b="0" i="0" sz="1600" u="none" cap="none" strike="noStrike">
              <a:solidFill>
                <a:srgbClr val="1A1A1A"/>
              </a:solidFill>
              <a:latin typeface="Verdana"/>
              <a:ea typeface="Verdana"/>
              <a:cs typeface="Verdana"/>
              <a:sym typeface="Verdana"/>
            </a:endParaRPr>
          </a:p>
          <a:p>
            <a:pPr indent="0" lvl="0" marL="0" marR="0" rtl="0" algn="l">
              <a:lnSpc>
                <a:spcPct val="150000"/>
              </a:lnSpc>
              <a:spcBef>
                <a:spcPts val="600"/>
              </a:spcBef>
              <a:spcAft>
                <a:spcPts val="0"/>
              </a:spcAft>
              <a:buClr>
                <a:srgbClr val="000000"/>
              </a:buClr>
              <a:buSzPts val="1600"/>
              <a:buFont typeface="Arial"/>
              <a:buNone/>
            </a:pPr>
            <a:r>
              <a:t/>
            </a:r>
            <a:endParaRPr b="0" i="0" sz="1600" u="none" cap="none" strike="noStrike">
              <a:solidFill>
                <a:srgbClr val="1A1A1A"/>
              </a:solidFill>
              <a:latin typeface="Verdana"/>
              <a:ea typeface="Verdana"/>
              <a:cs typeface="Verdana"/>
              <a:sym typeface="Verdana"/>
            </a:endParaRPr>
          </a:p>
          <a:p>
            <a:pPr indent="0" lvl="0" marL="0" marR="0" rtl="0" algn="l">
              <a:lnSpc>
                <a:spcPct val="150000"/>
              </a:lnSpc>
              <a:spcBef>
                <a:spcPts val="600"/>
              </a:spcBef>
              <a:spcAft>
                <a:spcPts val="0"/>
              </a:spcAft>
              <a:buClr>
                <a:srgbClr val="000000"/>
              </a:buClr>
              <a:buSzPts val="1600"/>
              <a:buFont typeface="Arial"/>
              <a:buNone/>
            </a:pPr>
            <a:r>
              <a:t/>
            </a:r>
            <a:endParaRPr b="0" i="0" sz="1600" u="none" cap="none" strike="noStrike">
              <a:solidFill>
                <a:srgbClr val="1A1A1A"/>
              </a:solidFill>
              <a:latin typeface="Verdana"/>
              <a:ea typeface="Verdana"/>
              <a:cs typeface="Verdana"/>
              <a:sym typeface="Verdana"/>
            </a:endParaRPr>
          </a:p>
          <a:p>
            <a:pPr indent="0" lvl="0" marL="0" marR="0" rtl="0" algn="l">
              <a:lnSpc>
                <a:spcPct val="150000"/>
              </a:lnSpc>
              <a:spcBef>
                <a:spcPts val="600"/>
              </a:spcBef>
              <a:spcAft>
                <a:spcPts val="0"/>
              </a:spcAft>
              <a:buClr>
                <a:srgbClr val="000000"/>
              </a:buClr>
              <a:buSzPts val="1600"/>
              <a:buFont typeface="Arial"/>
              <a:buNone/>
            </a:pPr>
            <a:r>
              <a:t/>
            </a:r>
            <a:endParaRPr b="0" i="0" sz="1600" u="none" cap="none" strike="noStrike">
              <a:solidFill>
                <a:srgbClr val="1A1A1A"/>
              </a:solidFill>
              <a:latin typeface="Verdana"/>
              <a:ea typeface="Verdana"/>
              <a:cs typeface="Verdana"/>
              <a:sym typeface="Verdana"/>
            </a:endParaRPr>
          </a:p>
          <a:p>
            <a:pPr indent="0" lvl="0" marL="0" marR="0" rtl="0" algn="l">
              <a:lnSpc>
                <a:spcPct val="150000"/>
              </a:lnSpc>
              <a:spcBef>
                <a:spcPts val="600"/>
              </a:spcBef>
              <a:spcAft>
                <a:spcPts val="0"/>
              </a:spcAft>
              <a:buClr>
                <a:srgbClr val="000000"/>
              </a:buClr>
              <a:buSzPts val="1600"/>
              <a:buFont typeface="Arial"/>
              <a:buNone/>
            </a:pPr>
            <a:r>
              <a:t/>
            </a:r>
            <a:endParaRPr b="0" i="0" sz="1600" u="none" cap="none" strike="noStrike">
              <a:solidFill>
                <a:srgbClr val="1A1A1A"/>
              </a:solidFill>
              <a:latin typeface="Verdana"/>
              <a:ea typeface="Verdana"/>
              <a:cs typeface="Verdana"/>
              <a:sym typeface="Verdana"/>
            </a:endParaRPr>
          </a:p>
        </p:txBody>
      </p:sp>
      <p:pic>
        <p:nvPicPr>
          <p:cNvPr id="925" name="Google Shape;925;p82"/>
          <p:cNvPicPr preferRelativeResize="0"/>
          <p:nvPr/>
        </p:nvPicPr>
        <p:blipFill rotWithShape="1">
          <a:blip r:embed="rId4">
            <a:alphaModFix/>
          </a:blip>
          <a:srcRect b="0" l="0" r="0" t="0"/>
          <a:stretch/>
        </p:blipFill>
        <p:spPr>
          <a:xfrm>
            <a:off x="2876050" y="3183925"/>
            <a:ext cx="3391900" cy="1842975"/>
          </a:xfrm>
          <a:prstGeom prst="rect">
            <a:avLst/>
          </a:prstGeom>
          <a:noFill/>
          <a:ln>
            <a:noFill/>
          </a:ln>
        </p:spPr>
      </p:pic>
      <p:sp>
        <p:nvSpPr>
          <p:cNvPr id="926" name="Google Shape;926;p82"/>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927" name="Google Shape;927;p82"/>
          <p:cNvSpPr txBox="1"/>
          <p:nvPr/>
        </p:nvSpPr>
        <p:spPr>
          <a:xfrm>
            <a:off x="7586350" y="4322872"/>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51</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pic>
        <p:nvPicPr>
          <p:cNvPr id="932" name="Google Shape;932;p83"/>
          <p:cNvPicPr preferRelativeResize="0"/>
          <p:nvPr/>
        </p:nvPicPr>
        <p:blipFill rotWithShape="1">
          <a:blip r:embed="rId3">
            <a:alphaModFix/>
          </a:blip>
          <a:srcRect b="0" l="0" r="0" t="0"/>
          <a:stretch/>
        </p:blipFill>
        <p:spPr>
          <a:xfrm>
            <a:off x="13939" y="0"/>
            <a:ext cx="9144000" cy="5143500"/>
          </a:xfrm>
          <a:prstGeom prst="rect">
            <a:avLst/>
          </a:prstGeom>
          <a:noFill/>
          <a:ln>
            <a:noFill/>
          </a:ln>
        </p:spPr>
      </p:pic>
      <p:sp>
        <p:nvSpPr>
          <p:cNvPr id="933" name="Google Shape;933;p83"/>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83"/>
          <p:cNvSpPr txBox="1"/>
          <p:nvPr/>
        </p:nvSpPr>
        <p:spPr>
          <a:xfrm>
            <a:off x="730669" y="104075"/>
            <a:ext cx="5244900" cy="455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252C33"/>
                </a:solidFill>
                <a:latin typeface="Verdana"/>
                <a:ea typeface="Verdana"/>
                <a:cs typeface="Verdana"/>
                <a:sym typeface="Verdana"/>
              </a:rPr>
              <a:t>#include&lt;bits/stdc++.h&gt;</a:t>
            </a:r>
            <a:endParaRPr b="0" i="0" sz="22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252C33"/>
                </a:solidFill>
                <a:latin typeface="Verdana"/>
                <a:ea typeface="Verdana"/>
                <a:cs typeface="Verdana"/>
                <a:sym typeface="Verdana"/>
              </a:rPr>
              <a:t>using namespace std;</a:t>
            </a:r>
            <a:endParaRPr b="0" i="0" sz="22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252C33"/>
                </a:solidFill>
                <a:latin typeface="Verdana"/>
                <a:ea typeface="Verdana"/>
                <a:cs typeface="Verdana"/>
                <a:sym typeface="Verdana"/>
              </a:rPr>
              <a:t>int main()</a:t>
            </a:r>
            <a:endParaRPr b="0" i="0" sz="22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252C33"/>
                </a:solidFill>
                <a:latin typeface="Verdana"/>
                <a:ea typeface="Verdana"/>
                <a:cs typeface="Verdana"/>
                <a:sym typeface="Verdana"/>
              </a:rPr>
              <a:t>{</a:t>
            </a:r>
            <a:endParaRPr b="0" i="0" sz="22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252C33"/>
                </a:solidFill>
                <a:latin typeface="Verdana"/>
                <a:ea typeface="Verdana"/>
                <a:cs typeface="Verdana"/>
                <a:sym typeface="Verdana"/>
              </a:rPr>
              <a:t>  stack&lt;int&gt; s;</a:t>
            </a:r>
            <a:endParaRPr b="0" i="0" sz="22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252C33"/>
                </a:solidFill>
                <a:latin typeface="Verdana"/>
                <a:ea typeface="Verdana"/>
                <a:cs typeface="Verdana"/>
                <a:sym typeface="Verdana"/>
              </a:rPr>
              <a:t>  s.push(10);</a:t>
            </a:r>
            <a:endParaRPr b="0" i="0" sz="22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252C33"/>
                </a:solidFill>
                <a:latin typeface="Verdana"/>
                <a:ea typeface="Verdana"/>
                <a:cs typeface="Verdana"/>
                <a:sym typeface="Verdana"/>
              </a:rPr>
              <a:t>  s.push(20);</a:t>
            </a:r>
            <a:endParaRPr b="0" i="0" sz="22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252C33"/>
                </a:solidFill>
                <a:latin typeface="Verdana"/>
                <a:ea typeface="Verdana"/>
                <a:cs typeface="Verdana"/>
                <a:sym typeface="Verdana"/>
              </a:rPr>
              <a:t>  s.push(30);</a:t>
            </a:r>
            <a:endParaRPr b="0" i="0" sz="22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252C33"/>
                </a:solidFill>
                <a:latin typeface="Verdana"/>
                <a:ea typeface="Verdana"/>
                <a:cs typeface="Verdana"/>
                <a:sym typeface="Verdana"/>
              </a:rPr>
              <a:t>  s.pop();</a:t>
            </a:r>
            <a:endParaRPr b="0" i="0" sz="22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252C33"/>
                </a:solidFill>
                <a:latin typeface="Verdana"/>
                <a:ea typeface="Verdana"/>
                <a:cs typeface="Verdana"/>
                <a:sym typeface="Verdana"/>
              </a:rPr>
              <a:t>  return 0;</a:t>
            </a:r>
            <a:endParaRPr b="0" i="0" sz="22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252C33"/>
                </a:solidFill>
                <a:latin typeface="Verdana"/>
                <a:ea typeface="Verdana"/>
                <a:cs typeface="Verdana"/>
                <a:sym typeface="Verdana"/>
              </a:rPr>
              <a:t>}</a:t>
            </a:r>
            <a:endParaRPr b="0" i="0" sz="22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252C33"/>
              </a:solidFill>
              <a:latin typeface="Verdana"/>
              <a:ea typeface="Verdana"/>
              <a:cs typeface="Verdana"/>
              <a:sym typeface="Verdana"/>
            </a:endParaRPr>
          </a:p>
        </p:txBody>
      </p:sp>
      <p:cxnSp>
        <p:nvCxnSpPr>
          <p:cNvPr id="935" name="Google Shape;935;p83"/>
          <p:cNvCxnSpPr/>
          <p:nvPr/>
        </p:nvCxnSpPr>
        <p:spPr>
          <a:xfrm>
            <a:off x="5482999" y="2118575"/>
            <a:ext cx="30000" cy="1466700"/>
          </a:xfrm>
          <a:prstGeom prst="straightConnector1">
            <a:avLst/>
          </a:prstGeom>
          <a:noFill/>
          <a:ln cap="flat" cmpd="sng" w="38100">
            <a:solidFill>
              <a:srgbClr val="000000"/>
            </a:solidFill>
            <a:prstDash val="solid"/>
            <a:round/>
            <a:headEnd len="sm" w="sm" type="none"/>
            <a:tailEnd len="sm" w="sm" type="none"/>
          </a:ln>
        </p:spPr>
      </p:cxnSp>
      <p:cxnSp>
        <p:nvCxnSpPr>
          <p:cNvPr id="936" name="Google Shape;936;p83"/>
          <p:cNvCxnSpPr/>
          <p:nvPr/>
        </p:nvCxnSpPr>
        <p:spPr>
          <a:xfrm rot="10800000">
            <a:off x="6068949" y="2095600"/>
            <a:ext cx="7200" cy="1494600"/>
          </a:xfrm>
          <a:prstGeom prst="straightConnector1">
            <a:avLst/>
          </a:prstGeom>
          <a:noFill/>
          <a:ln cap="flat" cmpd="sng" w="38100">
            <a:solidFill>
              <a:srgbClr val="000000"/>
            </a:solidFill>
            <a:prstDash val="solid"/>
            <a:round/>
            <a:headEnd len="sm" w="sm" type="none"/>
            <a:tailEnd len="sm" w="sm" type="none"/>
          </a:ln>
        </p:spPr>
      </p:cxnSp>
      <p:cxnSp>
        <p:nvCxnSpPr>
          <p:cNvPr id="937" name="Google Shape;937;p83"/>
          <p:cNvCxnSpPr/>
          <p:nvPr/>
        </p:nvCxnSpPr>
        <p:spPr>
          <a:xfrm>
            <a:off x="6625999" y="2118575"/>
            <a:ext cx="30000" cy="1466700"/>
          </a:xfrm>
          <a:prstGeom prst="straightConnector1">
            <a:avLst/>
          </a:prstGeom>
          <a:noFill/>
          <a:ln cap="flat" cmpd="sng" w="38100">
            <a:solidFill>
              <a:srgbClr val="000000"/>
            </a:solidFill>
            <a:prstDash val="solid"/>
            <a:round/>
            <a:headEnd len="sm" w="sm" type="none"/>
            <a:tailEnd len="sm" w="sm" type="none"/>
          </a:ln>
        </p:spPr>
      </p:cxnSp>
      <p:cxnSp>
        <p:nvCxnSpPr>
          <p:cNvPr id="938" name="Google Shape;938;p83"/>
          <p:cNvCxnSpPr/>
          <p:nvPr/>
        </p:nvCxnSpPr>
        <p:spPr>
          <a:xfrm rot="10800000">
            <a:off x="7211949" y="2095600"/>
            <a:ext cx="7200" cy="1494600"/>
          </a:xfrm>
          <a:prstGeom prst="straightConnector1">
            <a:avLst/>
          </a:prstGeom>
          <a:noFill/>
          <a:ln cap="flat" cmpd="sng" w="38100">
            <a:solidFill>
              <a:srgbClr val="000000"/>
            </a:solidFill>
            <a:prstDash val="solid"/>
            <a:round/>
            <a:headEnd len="sm" w="sm" type="none"/>
            <a:tailEnd len="sm" w="sm" type="none"/>
          </a:ln>
        </p:spPr>
      </p:cxnSp>
      <p:cxnSp>
        <p:nvCxnSpPr>
          <p:cNvPr id="939" name="Google Shape;939;p83"/>
          <p:cNvCxnSpPr/>
          <p:nvPr/>
        </p:nvCxnSpPr>
        <p:spPr>
          <a:xfrm>
            <a:off x="7768999" y="2118575"/>
            <a:ext cx="30000" cy="1466700"/>
          </a:xfrm>
          <a:prstGeom prst="straightConnector1">
            <a:avLst/>
          </a:prstGeom>
          <a:noFill/>
          <a:ln cap="flat" cmpd="sng" w="38100">
            <a:solidFill>
              <a:srgbClr val="000000"/>
            </a:solidFill>
            <a:prstDash val="solid"/>
            <a:round/>
            <a:headEnd len="sm" w="sm" type="none"/>
            <a:tailEnd len="sm" w="sm" type="none"/>
          </a:ln>
        </p:spPr>
      </p:cxnSp>
      <p:cxnSp>
        <p:nvCxnSpPr>
          <p:cNvPr id="940" name="Google Shape;940;p83"/>
          <p:cNvCxnSpPr/>
          <p:nvPr/>
        </p:nvCxnSpPr>
        <p:spPr>
          <a:xfrm rot="10800000">
            <a:off x="8354949" y="2095600"/>
            <a:ext cx="7200" cy="1494600"/>
          </a:xfrm>
          <a:prstGeom prst="straightConnector1">
            <a:avLst/>
          </a:prstGeom>
          <a:noFill/>
          <a:ln cap="flat" cmpd="sng" w="38100">
            <a:solidFill>
              <a:srgbClr val="000000"/>
            </a:solidFill>
            <a:prstDash val="solid"/>
            <a:round/>
            <a:headEnd len="sm" w="sm" type="none"/>
            <a:tailEnd len="sm" w="sm" type="none"/>
          </a:ln>
        </p:spPr>
      </p:cxnSp>
      <p:cxnSp>
        <p:nvCxnSpPr>
          <p:cNvPr id="941" name="Google Shape;941;p83"/>
          <p:cNvCxnSpPr/>
          <p:nvPr/>
        </p:nvCxnSpPr>
        <p:spPr>
          <a:xfrm>
            <a:off x="6654974" y="3096350"/>
            <a:ext cx="549600" cy="7200"/>
          </a:xfrm>
          <a:prstGeom prst="straightConnector1">
            <a:avLst/>
          </a:prstGeom>
          <a:noFill/>
          <a:ln cap="flat" cmpd="sng" w="38100">
            <a:solidFill>
              <a:srgbClr val="000000"/>
            </a:solidFill>
            <a:prstDash val="solid"/>
            <a:round/>
            <a:headEnd len="sm" w="sm" type="none"/>
            <a:tailEnd len="sm" w="sm" type="none"/>
          </a:ln>
        </p:spPr>
      </p:cxnSp>
      <p:sp>
        <p:nvSpPr>
          <p:cNvPr id="942" name="Google Shape;942;p83"/>
          <p:cNvSpPr txBox="1"/>
          <p:nvPr/>
        </p:nvSpPr>
        <p:spPr>
          <a:xfrm>
            <a:off x="6647774" y="3128450"/>
            <a:ext cx="549600" cy="3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10</a:t>
            </a:r>
            <a:endParaRPr b="0" i="0" sz="1800" u="none" cap="none" strike="noStrike">
              <a:solidFill>
                <a:srgbClr val="000000"/>
              </a:solidFill>
              <a:latin typeface="Arial"/>
              <a:ea typeface="Arial"/>
              <a:cs typeface="Arial"/>
              <a:sym typeface="Arial"/>
            </a:endParaRPr>
          </a:p>
        </p:txBody>
      </p:sp>
      <p:sp>
        <p:nvSpPr>
          <p:cNvPr id="943" name="Google Shape;943;p83"/>
          <p:cNvSpPr/>
          <p:nvPr/>
        </p:nvSpPr>
        <p:spPr>
          <a:xfrm>
            <a:off x="6178724" y="2835525"/>
            <a:ext cx="324000" cy="197700"/>
          </a:xfrm>
          <a:prstGeom prst="right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83"/>
          <p:cNvSpPr/>
          <p:nvPr/>
        </p:nvSpPr>
        <p:spPr>
          <a:xfrm>
            <a:off x="7332074" y="2835525"/>
            <a:ext cx="324000" cy="197700"/>
          </a:xfrm>
          <a:prstGeom prst="right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5" name="Google Shape;945;p83"/>
          <p:cNvCxnSpPr/>
          <p:nvPr/>
        </p:nvCxnSpPr>
        <p:spPr>
          <a:xfrm>
            <a:off x="4201962" y="2118575"/>
            <a:ext cx="30000" cy="1466700"/>
          </a:xfrm>
          <a:prstGeom prst="straightConnector1">
            <a:avLst/>
          </a:prstGeom>
          <a:noFill/>
          <a:ln cap="flat" cmpd="sng" w="38100">
            <a:solidFill>
              <a:srgbClr val="000000"/>
            </a:solidFill>
            <a:prstDash val="solid"/>
            <a:round/>
            <a:headEnd len="sm" w="sm" type="none"/>
            <a:tailEnd len="sm" w="sm" type="none"/>
          </a:ln>
        </p:spPr>
      </p:cxnSp>
      <p:cxnSp>
        <p:nvCxnSpPr>
          <p:cNvPr id="946" name="Google Shape;946;p83"/>
          <p:cNvCxnSpPr/>
          <p:nvPr/>
        </p:nvCxnSpPr>
        <p:spPr>
          <a:xfrm>
            <a:off x="4738175" y="2118575"/>
            <a:ext cx="30000" cy="1466700"/>
          </a:xfrm>
          <a:prstGeom prst="straightConnector1">
            <a:avLst/>
          </a:prstGeom>
          <a:noFill/>
          <a:ln cap="flat" cmpd="sng" w="38100">
            <a:solidFill>
              <a:srgbClr val="000000"/>
            </a:solidFill>
            <a:prstDash val="solid"/>
            <a:round/>
            <a:headEnd len="sm" w="sm" type="none"/>
            <a:tailEnd len="sm" w="sm" type="none"/>
          </a:ln>
        </p:spPr>
      </p:cxnSp>
      <p:cxnSp>
        <p:nvCxnSpPr>
          <p:cNvPr id="947" name="Google Shape;947;p83"/>
          <p:cNvCxnSpPr/>
          <p:nvPr/>
        </p:nvCxnSpPr>
        <p:spPr>
          <a:xfrm>
            <a:off x="4201974" y="3101405"/>
            <a:ext cx="549600" cy="7200"/>
          </a:xfrm>
          <a:prstGeom prst="straightConnector1">
            <a:avLst/>
          </a:prstGeom>
          <a:noFill/>
          <a:ln cap="flat" cmpd="sng" w="38100">
            <a:solidFill>
              <a:srgbClr val="000000"/>
            </a:solidFill>
            <a:prstDash val="solid"/>
            <a:round/>
            <a:headEnd len="sm" w="sm" type="none"/>
            <a:tailEnd len="sm" w="sm" type="none"/>
          </a:ln>
        </p:spPr>
      </p:cxnSp>
      <p:sp>
        <p:nvSpPr>
          <p:cNvPr id="948" name="Google Shape;948;p83"/>
          <p:cNvSpPr txBox="1"/>
          <p:nvPr/>
        </p:nvSpPr>
        <p:spPr>
          <a:xfrm>
            <a:off x="4218474" y="3096350"/>
            <a:ext cx="549600" cy="3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10</a:t>
            </a:r>
            <a:endParaRPr b="0" i="0" sz="1800" u="none" cap="none" strike="noStrike">
              <a:solidFill>
                <a:srgbClr val="000000"/>
              </a:solidFill>
              <a:latin typeface="Arial"/>
              <a:ea typeface="Arial"/>
              <a:cs typeface="Arial"/>
              <a:sym typeface="Arial"/>
            </a:endParaRPr>
          </a:p>
        </p:txBody>
      </p:sp>
      <p:cxnSp>
        <p:nvCxnSpPr>
          <p:cNvPr id="949" name="Google Shape;949;p83"/>
          <p:cNvCxnSpPr/>
          <p:nvPr/>
        </p:nvCxnSpPr>
        <p:spPr>
          <a:xfrm>
            <a:off x="5516174" y="3096350"/>
            <a:ext cx="549600" cy="7200"/>
          </a:xfrm>
          <a:prstGeom prst="straightConnector1">
            <a:avLst/>
          </a:prstGeom>
          <a:noFill/>
          <a:ln cap="flat" cmpd="sng" w="38100">
            <a:solidFill>
              <a:srgbClr val="000000"/>
            </a:solidFill>
            <a:prstDash val="solid"/>
            <a:round/>
            <a:headEnd len="sm" w="sm" type="none"/>
            <a:tailEnd len="sm" w="sm" type="none"/>
          </a:ln>
        </p:spPr>
      </p:cxnSp>
      <p:cxnSp>
        <p:nvCxnSpPr>
          <p:cNvPr id="950" name="Google Shape;950;p83"/>
          <p:cNvCxnSpPr/>
          <p:nvPr/>
        </p:nvCxnSpPr>
        <p:spPr>
          <a:xfrm>
            <a:off x="5520449" y="2617625"/>
            <a:ext cx="549600" cy="7200"/>
          </a:xfrm>
          <a:prstGeom prst="straightConnector1">
            <a:avLst/>
          </a:prstGeom>
          <a:noFill/>
          <a:ln cap="flat" cmpd="sng" w="38100">
            <a:solidFill>
              <a:srgbClr val="000000"/>
            </a:solidFill>
            <a:prstDash val="solid"/>
            <a:round/>
            <a:headEnd len="sm" w="sm" type="none"/>
            <a:tailEnd len="sm" w="sm" type="none"/>
          </a:ln>
        </p:spPr>
      </p:cxnSp>
      <p:cxnSp>
        <p:nvCxnSpPr>
          <p:cNvPr id="951" name="Google Shape;951;p83"/>
          <p:cNvCxnSpPr/>
          <p:nvPr/>
        </p:nvCxnSpPr>
        <p:spPr>
          <a:xfrm>
            <a:off x="6647781" y="2617625"/>
            <a:ext cx="549600" cy="7200"/>
          </a:xfrm>
          <a:prstGeom prst="straightConnector1">
            <a:avLst/>
          </a:prstGeom>
          <a:noFill/>
          <a:ln cap="flat" cmpd="sng" w="38100">
            <a:solidFill>
              <a:srgbClr val="000000"/>
            </a:solidFill>
            <a:prstDash val="solid"/>
            <a:round/>
            <a:headEnd len="sm" w="sm" type="none"/>
            <a:tailEnd len="sm" w="sm" type="none"/>
          </a:ln>
        </p:spPr>
      </p:cxnSp>
      <p:sp>
        <p:nvSpPr>
          <p:cNvPr id="952" name="Google Shape;952;p83"/>
          <p:cNvSpPr txBox="1"/>
          <p:nvPr/>
        </p:nvSpPr>
        <p:spPr>
          <a:xfrm>
            <a:off x="5482999" y="3096338"/>
            <a:ext cx="549600" cy="3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10</a:t>
            </a:r>
            <a:endParaRPr b="0" i="0" sz="1800" u="none" cap="none" strike="noStrike">
              <a:solidFill>
                <a:srgbClr val="000000"/>
              </a:solidFill>
              <a:latin typeface="Arial"/>
              <a:ea typeface="Arial"/>
              <a:cs typeface="Arial"/>
              <a:sym typeface="Arial"/>
            </a:endParaRPr>
          </a:p>
        </p:txBody>
      </p:sp>
      <p:sp>
        <p:nvSpPr>
          <p:cNvPr id="953" name="Google Shape;953;p83"/>
          <p:cNvSpPr txBox="1"/>
          <p:nvPr/>
        </p:nvSpPr>
        <p:spPr>
          <a:xfrm>
            <a:off x="5507224" y="2617613"/>
            <a:ext cx="549600" cy="3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20</a:t>
            </a:r>
            <a:endParaRPr b="0" i="0" sz="1800" u="none" cap="none" strike="noStrike">
              <a:solidFill>
                <a:srgbClr val="000000"/>
              </a:solidFill>
              <a:latin typeface="Arial"/>
              <a:ea typeface="Arial"/>
              <a:cs typeface="Arial"/>
              <a:sym typeface="Arial"/>
            </a:endParaRPr>
          </a:p>
        </p:txBody>
      </p:sp>
      <p:cxnSp>
        <p:nvCxnSpPr>
          <p:cNvPr id="954" name="Google Shape;954;p83"/>
          <p:cNvCxnSpPr/>
          <p:nvPr/>
        </p:nvCxnSpPr>
        <p:spPr>
          <a:xfrm>
            <a:off x="7799894" y="3101400"/>
            <a:ext cx="549600" cy="7200"/>
          </a:xfrm>
          <a:prstGeom prst="straightConnector1">
            <a:avLst/>
          </a:prstGeom>
          <a:noFill/>
          <a:ln cap="flat" cmpd="sng" w="38100">
            <a:solidFill>
              <a:srgbClr val="000000"/>
            </a:solidFill>
            <a:prstDash val="solid"/>
            <a:round/>
            <a:headEnd len="sm" w="sm" type="none"/>
            <a:tailEnd len="sm" w="sm" type="none"/>
          </a:ln>
        </p:spPr>
      </p:cxnSp>
      <p:sp>
        <p:nvSpPr>
          <p:cNvPr id="955" name="Google Shape;955;p83"/>
          <p:cNvSpPr txBox="1"/>
          <p:nvPr/>
        </p:nvSpPr>
        <p:spPr>
          <a:xfrm>
            <a:off x="6642599" y="2617625"/>
            <a:ext cx="549600" cy="3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20</a:t>
            </a:r>
            <a:endParaRPr b="0" i="0" sz="1800" u="none" cap="none" strike="noStrike">
              <a:solidFill>
                <a:srgbClr val="000000"/>
              </a:solidFill>
              <a:latin typeface="Arial"/>
              <a:ea typeface="Arial"/>
              <a:cs typeface="Arial"/>
              <a:sym typeface="Arial"/>
            </a:endParaRPr>
          </a:p>
        </p:txBody>
      </p:sp>
      <p:sp>
        <p:nvSpPr>
          <p:cNvPr id="956" name="Google Shape;956;p83"/>
          <p:cNvSpPr txBox="1"/>
          <p:nvPr/>
        </p:nvSpPr>
        <p:spPr>
          <a:xfrm>
            <a:off x="6659174" y="2138888"/>
            <a:ext cx="549600" cy="3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30</a:t>
            </a:r>
            <a:endParaRPr b="0" i="0" sz="1800" u="none" cap="none" strike="noStrike">
              <a:solidFill>
                <a:srgbClr val="000000"/>
              </a:solidFill>
              <a:latin typeface="Arial"/>
              <a:ea typeface="Arial"/>
              <a:cs typeface="Arial"/>
              <a:sym typeface="Arial"/>
            </a:endParaRPr>
          </a:p>
        </p:txBody>
      </p:sp>
      <p:sp>
        <p:nvSpPr>
          <p:cNvPr id="957" name="Google Shape;957;p83"/>
          <p:cNvSpPr/>
          <p:nvPr/>
        </p:nvSpPr>
        <p:spPr>
          <a:xfrm>
            <a:off x="4975699" y="2835525"/>
            <a:ext cx="324000" cy="197700"/>
          </a:xfrm>
          <a:prstGeom prst="rightArrow">
            <a:avLst>
              <a:gd fmla="val 50000" name="adj1"/>
              <a:gd fmla="val 50000" name="adj2"/>
            </a:avLst>
          </a:prstGeom>
          <a:solidFill>
            <a:srgbClr val="EEEEEE"/>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8" name="Google Shape;958;p83"/>
          <p:cNvCxnSpPr/>
          <p:nvPr/>
        </p:nvCxnSpPr>
        <p:spPr>
          <a:xfrm>
            <a:off x="7799894" y="2627725"/>
            <a:ext cx="549600" cy="7200"/>
          </a:xfrm>
          <a:prstGeom prst="straightConnector1">
            <a:avLst/>
          </a:prstGeom>
          <a:noFill/>
          <a:ln cap="flat" cmpd="sng" w="38100">
            <a:solidFill>
              <a:srgbClr val="000000"/>
            </a:solidFill>
            <a:prstDash val="solid"/>
            <a:round/>
            <a:headEnd len="sm" w="sm" type="none"/>
            <a:tailEnd len="sm" w="sm" type="none"/>
          </a:ln>
        </p:spPr>
      </p:cxnSp>
      <p:sp>
        <p:nvSpPr>
          <p:cNvPr id="959" name="Google Shape;959;p83"/>
          <p:cNvSpPr txBox="1"/>
          <p:nvPr/>
        </p:nvSpPr>
        <p:spPr>
          <a:xfrm>
            <a:off x="7783399" y="3096338"/>
            <a:ext cx="549600" cy="3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10</a:t>
            </a:r>
            <a:endParaRPr b="0" i="0" sz="1800" u="none" cap="none" strike="noStrike">
              <a:solidFill>
                <a:srgbClr val="000000"/>
              </a:solidFill>
              <a:latin typeface="Arial"/>
              <a:ea typeface="Arial"/>
              <a:cs typeface="Arial"/>
              <a:sym typeface="Arial"/>
            </a:endParaRPr>
          </a:p>
        </p:txBody>
      </p:sp>
      <p:sp>
        <p:nvSpPr>
          <p:cNvPr id="960" name="Google Shape;960;p83"/>
          <p:cNvSpPr txBox="1"/>
          <p:nvPr/>
        </p:nvSpPr>
        <p:spPr>
          <a:xfrm>
            <a:off x="7795949" y="2617613"/>
            <a:ext cx="549600" cy="3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 20</a:t>
            </a:r>
            <a:endParaRPr b="0" i="0" sz="1800" u="none" cap="none" strike="noStrike">
              <a:solidFill>
                <a:srgbClr val="000000"/>
              </a:solidFill>
              <a:latin typeface="Arial"/>
              <a:ea typeface="Arial"/>
              <a:cs typeface="Arial"/>
              <a:sym typeface="Arial"/>
            </a:endParaRPr>
          </a:p>
        </p:txBody>
      </p:sp>
      <p:cxnSp>
        <p:nvCxnSpPr>
          <p:cNvPr id="961" name="Google Shape;961;p83"/>
          <p:cNvCxnSpPr/>
          <p:nvPr/>
        </p:nvCxnSpPr>
        <p:spPr>
          <a:xfrm>
            <a:off x="4201974" y="3575075"/>
            <a:ext cx="582600" cy="10200"/>
          </a:xfrm>
          <a:prstGeom prst="straightConnector1">
            <a:avLst/>
          </a:prstGeom>
          <a:noFill/>
          <a:ln cap="flat" cmpd="sng" w="38100">
            <a:solidFill>
              <a:srgbClr val="000000"/>
            </a:solidFill>
            <a:prstDash val="solid"/>
            <a:round/>
            <a:headEnd len="sm" w="sm" type="none"/>
            <a:tailEnd len="sm" w="sm" type="none"/>
          </a:ln>
        </p:spPr>
      </p:cxnSp>
      <p:cxnSp>
        <p:nvCxnSpPr>
          <p:cNvPr id="962" name="Google Shape;962;p83"/>
          <p:cNvCxnSpPr/>
          <p:nvPr/>
        </p:nvCxnSpPr>
        <p:spPr>
          <a:xfrm>
            <a:off x="5512999" y="3575075"/>
            <a:ext cx="582600" cy="10200"/>
          </a:xfrm>
          <a:prstGeom prst="straightConnector1">
            <a:avLst/>
          </a:prstGeom>
          <a:noFill/>
          <a:ln cap="flat" cmpd="sng" w="38100">
            <a:solidFill>
              <a:srgbClr val="000000"/>
            </a:solidFill>
            <a:prstDash val="solid"/>
            <a:round/>
            <a:headEnd len="sm" w="sm" type="none"/>
            <a:tailEnd len="sm" w="sm" type="none"/>
          </a:ln>
        </p:spPr>
      </p:cxnSp>
      <p:cxnSp>
        <p:nvCxnSpPr>
          <p:cNvPr id="963" name="Google Shape;963;p83"/>
          <p:cNvCxnSpPr/>
          <p:nvPr/>
        </p:nvCxnSpPr>
        <p:spPr>
          <a:xfrm>
            <a:off x="6655999" y="3575075"/>
            <a:ext cx="582600" cy="10200"/>
          </a:xfrm>
          <a:prstGeom prst="straightConnector1">
            <a:avLst/>
          </a:prstGeom>
          <a:noFill/>
          <a:ln cap="flat" cmpd="sng" w="38100">
            <a:solidFill>
              <a:srgbClr val="000000"/>
            </a:solidFill>
            <a:prstDash val="solid"/>
            <a:round/>
            <a:headEnd len="sm" w="sm" type="none"/>
            <a:tailEnd len="sm" w="sm" type="none"/>
          </a:ln>
        </p:spPr>
      </p:cxnSp>
      <p:cxnSp>
        <p:nvCxnSpPr>
          <p:cNvPr id="964" name="Google Shape;964;p83"/>
          <p:cNvCxnSpPr/>
          <p:nvPr/>
        </p:nvCxnSpPr>
        <p:spPr>
          <a:xfrm>
            <a:off x="7798999" y="3575075"/>
            <a:ext cx="582600" cy="10200"/>
          </a:xfrm>
          <a:prstGeom prst="straightConnector1">
            <a:avLst/>
          </a:prstGeom>
          <a:noFill/>
          <a:ln cap="flat" cmpd="sng" w="38100">
            <a:solidFill>
              <a:srgbClr val="000000"/>
            </a:solidFill>
            <a:prstDash val="solid"/>
            <a:round/>
            <a:headEnd len="sm" w="sm" type="none"/>
            <a:tailEnd len="sm" w="sm" type="none"/>
          </a:ln>
        </p:spPr>
      </p:cxnSp>
      <p:sp>
        <p:nvSpPr>
          <p:cNvPr id="965" name="Google Shape;965;p83"/>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966" name="Google Shape;966;p83"/>
          <p:cNvSpPr txBox="1"/>
          <p:nvPr/>
        </p:nvSpPr>
        <p:spPr>
          <a:xfrm>
            <a:off x="7600788" y="4307734"/>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52</a:t>
            </a:r>
            <a:endParaRPr b="1" i="0" sz="1800" u="none" cap="none" strike="noStrike">
              <a:solidFill>
                <a:schemeClr val="lt1"/>
              </a:solidFill>
              <a:latin typeface="Arial"/>
              <a:ea typeface="Arial"/>
              <a:cs typeface="Arial"/>
              <a:sym typeface="Arial"/>
            </a:endParaRPr>
          </a:p>
        </p:txBody>
      </p:sp>
      <p:pic>
        <p:nvPicPr>
          <p:cNvPr id="967" name="Google Shape;967;p83"/>
          <p:cNvPicPr preferRelativeResize="0"/>
          <p:nvPr/>
        </p:nvPicPr>
        <p:blipFill rotWithShape="1">
          <a:blip r:embed="rId4">
            <a:alphaModFix/>
          </a:blip>
          <a:srcRect b="0" l="0" r="23299" t="0"/>
          <a:stretch/>
        </p:blipFill>
        <p:spPr>
          <a:xfrm>
            <a:off x="3420401" y="1658875"/>
            <a:ext cx="5094850" cy="2065425"/>
          </a:xfrm>
          <a:prstGeom prst="rect">
            <a:avLst/>
          </a:prstGeom>
          <a:noFill/>
          <a:ln>
            <a:noFill/>
          </a:ln>
        </p:spPr>
      </p:pic>
      <p:pic>
        <p:nvPicPr>
          <p:cNvPr id="968" name="Google Shape;968;p83"/>
          <p:cNvPicPr preferRelativeResize="0"/>
          <p:nvPr/>
        </p:nvPicPr>
        <p:blipFill rotWithShape="1">
          <a:blip r:embed="rId5">
            <a:alphaModFix/>
          </a:blip>
          <a:srcRect b="0" l="0" r="79851" t="0"/>
          <a:stretch/>
        </p:blipFill>
        <p:spPr>
          <a:xfrm>
            <a:off x="3538851" y="1200175"/>
            <a:ext cx="1107501" cy="2743150"/>
          </a:xfrm>
          <a:prstGeom prst="rect">
            <a:avLst/>
          </a:prstGeom>
          <a:noFill/>
          <a:ln>
            <a:noFill/>
          </a:ln>
        </p:spPr>
      </p:pic>
      <p:pic>
        <p:nvPicPr>
          <p:cNvPr id="969" name="Google Shape;969;p83"/>
          <p:cNvPicPr preferRelativeResize="0"/>
          <p:nvPr/>
        </p:nvPicPr>
        <p:blipFill rotWithShape="1">
          <a:blip r:embed="rId5">
            <a:alphaModFix/>
          </a:blip>
          <a:srcRect b="0" l="19890" r="54010" t="0"/>
          <a:stretch/>
        </p:blipFill>
        <p:spPr>
          <a:xfrm>
            <a:off x="4695225" y="1200175"/>
            <a:ext cx="1434624" cy="2743150"/>
          </a:xfrm>
          <a:prstGeom prst="rect">
            <a:avLst/>
          </a:prstGeom>
          <a:noFill/>
          <a:ln>
            <a:noFill/>
          </a:ln>
        </p:spPr>
      </p:pic>
      <p:pic>
        <p:nvPicPr>
          <p:cNvPr id="970" name="Google Shape;970;p83"/>
          <p:cNvPicPr preferRelativeResize="0"/>
          <p:nvPr/>
        </p:nvPicPr>
        <p:blipFill rotWithShape="1">
          <a:blip r:embed="rId5">
            <a:alphaModFix/>
          </a:blip>
          <a:srcRect b="0" l="45593" r="30638" t="0"/>
          <a:stretch/>
        </p:blipFill>
        <p:spPr>
          <a:xfrm>
            <a:off x="6311675" y="1200175"/>
            <a:ext cx="1306400" cy="2743150"/>
          </a:xfrm>
          <a:prstGeom prst="rect">
            <a:avLst/>
          </a:prstGeom>
          <a:noFill/>
          <a:ln>
            <a:noFill/>
          </a:ln>
        </p:spPr>
      </p:pic>
      <p:pic>
        <p:nvPicPr>
          <p:cNvPr id="971" name="Google Shape;971;p83"/>
          <p:cNvPicPr preferRelativeResize="0"/>
          <p:nvPr/>
        </p:nvPicPr>
        <p:blipFill rotWithShape="1">
          <a:blip r:embed="rId5">
            <a:alphaModFix/>
          </a:blip>
          <a:srcRect b="0" l="69826" r="3146" t="0"/>
          <a:stretch/>
        </p:blipFill>
        <p:spPr>
          <a:xfrm>
            <a:off x="7738100" y="1249251"/>
            <a:ext cx="1391961" cy="2694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84"/>
          <p:cNvPicPr preferRelativeResize="0"/>
          <p:nvPr/>
        </p:nvPicPr>
        <p:blipFill rotWithShape="1">
          <a:blip r:embed="rId3">
            <a:alphaModFix/>
          </a:blip>
          <a:srcRect b="0" l="0" r="0" t="0"/>
          <a:stretch/>
        </p:blipFill>
        <p:spPr>
          <a:xfrm>
            <a:off x="140" y="0"/>
            <a:ext cx="9143860" cy="5143184"/>
          </a:xfrm>
          <a:prstGeom prst="rect">
            <a:avLst/>
          </a:prstGeom>
          <a:noFill/>
          <a:ln>
            <a:noFill/>
          </a:ln>
        </p:spPr>
      </p:pic>
      <p:sp>
        <p:nvSpPr>
          <p:cNvPr id="977" name="Google Shape;977;p84"/>
          <p:cNvSpPr txBox="1"/>
          <p:nvPr/>
        </p:nvSpPr>
        <p:spPr>
          <a:xfrm>
            <a:off x="147033" y="884650"/>
            <a:ext cx="8520600" cy="20526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5200"/>
              <a:buFont typeface="Arial"/>
              <a:buNone/>
            </a:pPr>
            <a:r>
              <a:rPr b="0" i="0" lang="en" sz="4000" u="none" cap="none" strike="noStrike">
                <a:solidFill>
                  <a:srgbClr val="FFFFFF"/>
                </a:solidFill>
                <a:latin typeface="Press Start 2P"/>
                <a:ea typeface="Press Start 2P"/>
                <a:cs typeface="Press Start 2P"/>
                <a:sym typeface="Press Start 2P"/>
              </a:rPr>
              <a:t>QUEUE</a:t>
            </a:r>
            <a:endParaRPr b="0" i="0" sz="4000" u="none" cap="none" strike="noStrike">
              <a:solidFill>
                <a:srgbClr val="FFFFFF"/>
              </a:solidFill>
              <a:latin typeface="Press Start 2P"/>
              <a:ea typeface="Press Start 2P"/>
              <a:cs typeface="Press Start 2P"/>
              <a:sym typeface="Press Start 2P"/>
            </a:endParaRPr>
          </a:p>
        </p:txBody>
      </p:sp>
      <p:sp>
        <p:nvSpPr>
          <p:cNvPr id="978" name="Google Shape;978;p84"/>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85"/>
          <p:cNvPicPr preferRelativeResize="0"/>
          <p:nvPr/>
        </p:nvPicPr>
        <p:blipFill rotWithShape="1">
          <a:blip r:embed="rId3">
            <a:alphaModFix/>
          </a:blip>
          <a:srcRect b="0" l="0" r="0" t="0"/>
          <a:stretch/>
        </p:blipFill>
        <p:spPr>
          <a:xfrm>
            <a:off x="13939" y="0"/>
            <a:ext cx="9144000" cy="5143500"/>
          </a:xfrm>
          <a:prstGeom prst="rect">
            <a:avLst/>
          </a:prstGeom>
          <a:noFill/>
          <a:ln>
            <a:noFill/>
          </a:ln>
        </p:spPr>
      </p:pic>
      <p:sp>
        <p:nvSpPr>
          <p:cNvPr id="984" name="Google Shape;984;p85"/>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85"/>
          <p:cNvSpPr txBox="1"/>
          <p:nvPr>
            <p:ph type="ctrTitle"/>
          </p:nvPr>
        </p:nvSpPr>
        <p:spPr>
          <a:xfrm>
            <a:off x="148650" y="350050"/>
            <a:ext cx="2215800" cy="51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3000">
                <a:solidFill>
                  <a:schemeClr val="lt1"/>
                </a:solidFill>
                <a:latin typeface="Verdana"/>
                <a:ea typeface="Verdana"/>
                <a:cs typeface="Verdana"/>
                <a:sym typeface="Verdana"/>
              </a:rPr>
              <a:t> </a:t>
            </a:r>
            <a:r>
              <a:rPr lang="en" sz="2200">
                <a:latin typeface="Press Start 2P"/>
                <a:ea typeface="Press Start 2P"/>
                <a:cs typeface="Press Start 2P"/>
                <a:sym typeface="Press Start 2P"/>
              </a:rPr>
              <a:t>Q</a:t>
            </a:r>
            <a:r>
              <a:rPr lang="en" sz="2200">
                <a:solidFill>
                  <a:schemeClr val="dk1"/>
                </a:solidFill>
                <a:latin typeface="Press Start 2P"/>
                <a:ea typeface="Press Start 2P"/>
                <a:cs typeface="Press Start 2P"/>
                <a:sym typeface="Press Start 2P"/>
              </a:rPr>
              <a:t>ueue</a:t>
            </a:r>
            <a:endParaRPr sz="2200">
              <a:solidFill>
                <a:schemeClr val="dk1"/>
              </a:solidFill>
              <a:latin typeface="Press Start 2P"/>
              <a:ea typeface="Press Start 2P"/>
              <a:cs typeface="Press Start 2P"/>
              <a:sym typeface="Press Start 2P"/>
            </a:endParaRPr>
          </a:p>
        </p:txBody>
      </p:sp>
      <p:sp>
        <p:nvSpPr>
          <p:cNvPr id="986" name="Google Shape;986;p85"/>
          <p:cNvSpPr txBox="1"/>
          <p:nvPr/>
        </p:nvSpPr>
        <p:spPr>
          <a:xfrm>
            <a:off x="385188" y="1208800"/>
            <a:ext cx="7815900" cy="199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Clr>
                <a:srgbClr val="000000"/>
              </a:buClr>
              <a:buSzPts val="2400"/>
              <a:buFont typeface="Arial"/>
              <a:buNone/>
            </a:pPr>
            <a:r>
              <a:rPr b="1" i="0" lang="en" sz="2400" u="none" cap="none" strike="noStrike">
                <a:solidFill>
                  <a:srgbClr val="1A1A1A"/>
                </a:solidFill>
                <a:latin typeface="Verdana"/>
                <a:ea typeface="Verdana"/>
                <a:cs typeface="Verdana"/>
                <a:sym typeface="Verdana"/>
              </a:rPr>
              <a:t>Queue</a:t>
            </a:r>
            <a:r>
              <a:rPr b="0" i="0" lang="en" sz="2400" u="none" cap="none" strike="noStrike">
                <a:solidFill>
                  <a:srgbClr val="1A1A1A"/>
                </a:solidFill>
                <a:latin typeface="Verdana"/>
                <a:ea typeface="Verdana"/>
                <a:cs typeface="Verdana"/>
                <a:sym typeface="Verdana"/>
              </a:rPr>
              <a:t> is a data structure designed to operate in</a:t>
            </a:r>
            <a:r>
              <a:rPr b="1" i="0" lang="en" sz="2400" u="none" cap="none" strike="noStrike">
                <a:solidFill>
                  <a:srgbClr val="1A1A1A"/>
                </a:solidFill>
                <a:latin typeface="Verdana"/>
                <a:ea typeface="Verdana"/>
                <a:cs typeface="Verdana"/>
                <a:sym typeface="Verdana"/>
              </a:rPr>
              <a:t> FIFO</a:t>
            </a:r>
            <a:r>
              <a:rPr b="0" i="0" lang="en" sz="2400" u="none" cap="none" strike="noStrike">
                <a:solidFill>
                  <a:srgbClr val="1A1A1A"/>
                </a:solidFill>
                <a:latin typeface="Verdana"/>
                <a:ea typeface="Verdana"/>
                <a:cs typeface="Verdana"/>
                <a:sym typeface="Verdana"/>
              </a:rPr>
              <a:t> (First in First out) context. In queue elements are inserted from rear end and get removed from front end.</a:t>
            </a:r>
            <a:endParaRPr b="0" i="0" sz="2400" u="none" cap="none" strike="noStrike">
              <a:solidFill>
                <a:srgbClr val="1A1A1A"/>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SzPts val="2200"/>
              <a:buFont typeface="Arial"/>
              <a:buNone/>
            </a:pPr>
            <a:r>
              <a:t/>
            </a:r>
            <a:endParaRPr b="0" i="0" sz="2200" u="none" cap="none" strike="noStrike">
              <a:solidFill>
                <a:srgbClr val="1A1A1A"/>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SzPts val="2200"/>
              <a:buFont typeface="Arial"/>
              <a:buNone/>
            </a:pPr>
            <a:r>
              <a:t/>
            </a:r>
            <a:endParaRPr b="0" i="0" sz="2200" u="none" cap="none" strike="noStrike">
              <a:solidFill>
                <a:srgbClr val="1A1A1A"/>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SzPts val="2200"/>
              <a:buFont typeface="Arial"/>
              <a:buNone/>
            </a:pPr>
            <a:r>
              <a:t/>
            </a:r>
            <a:endParaRPr b="0" i="0" sz="2200" u="none" cap="none" strike="noStrike">
              <a:solidFill>
                <a:srgbClr val="1A1A1A"/>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SzPts val="2200"/>
              <a:buFont typeface="Arial"/>
              <a:buNone/>
            </a:pPr>
            <a:r>
              <a:t/>
            </a:r>
            <a:endParaRPr b="0" i="0" sz="2200" u="none" cap="none" strike="noStrike">
              <a:solidFill>
                <a:srgbClr val="1A1A1A"/>
              </a:solidFill>
              <a:latin typeface="Verdana"/>
              <a:ea typeface="Verdana"/>
              <a:cs typeface="Verdana"/>
              <a:sym typeface="Verdana"/>
            </a:endParaRPr>
          </a:p>
        </p:txBody>
      </p:sp>
      <p:pic>
        <p:nvPicPr>
          <p:cNvPr id="987" name="Google Shape;987;p85"/>
          <p:cNvPicPr preferRelativeResize="0"/>
          <p:nvPr/>
        </p:nvPicPr>
        <p:blipFill rotWithShape="1">
          <a:blip r:embed="rId4">
            <a:alphaModFix/>
          </a:blip>
          <a:srcRect b="0" l="0" r="0" t="0"/>
          <a:stretch/>
        </p:blipFill>
        <p:spPr>
          <a:xfrm>
            <a:off x="1419313" y="3056999"/>
            <a:ext cx="5850811" cy="1802976"/>
          </a:xfrm>
          <a:prstGeom prst="rect">
            <a:avLst/>
          </a:prstGeom>
          <a:noFill/>
          <a:ln>
            <a:noFill/>
          </a:ln>
        </p:spPr>
      </p:pic>
      <p:sp>
        <p:nvSpPr>
          <p:cNvPr id="988" name="Google Shape;988;p85"/>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989" name="Google Shape;989;p85"/>
          <p:cNvSpPr txBox="1"/>
          <p:nvPr/>
        </p:nvSpPr>
        <p:spPr>
          <a:xfrm>
            <a:off x="7600788" y="4292437"/>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53</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5" name="Google Shape;145;p25"/>
          <p:cNvSpPr txBox="1"/>
          <p:nvPr/>
        </p:nvSpPr>
        <p:spPr>
          <a:xfrm>
            <a:off x="2987380" y="125500"/>
            <a:ext cx="44895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1" i="0" lang="en" sz="2200" u="none" cap="none" strike="noStrike">
                <a:solidFill>
                  <a:srgbClr val="000000"/>
                </a:solidFill>
                <a:latin typeface="Press Start 2P"/>
                <a:ea typeface="Press Start 2P"/>
                <a:cs typeface="Press Start 2P"/>
                <a:sym typeface="Press Start 2P"/>
              </a:rPr>
              <a:t>Two Pointers</a:t>
            </a:r>
            <a:endParaRPr b="1" i="0" sz="2200" u="none" cap="none" strike="noStrike">
              <a:solidFill>
                <a:srgbClr val="000000"/>
              </a:solidFill>
              <a:latin typeface="Press Start 2P"/>
              <a:ea typeface="Press Start 2P"/>
              <a:cs typeface="Press Start 2P"/>
              <a:sym typeface="Press Start 2P"/>
            </a:endParaRPr>
          </a:p>
        </p:txBody>
      </p:sp>
      <p:sp>
        <p:nvSpPr>
          <p:cNvPr id="146" name="Google Shape;146;p25"/>
          <p:cNvSpPr txBox="1"/>
          <p:nvPr/>
        </p:nvSpPr>
        <p:spPr>
          <a:xfrm>
            <a:off x="1233238" y="912800"/>
            <a:ext cx="69156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Verdana"/>
                <a:ea typeface="Verdana"/>
                <a:cs typeface="Verdana"/>
                <a:sym typeface="Verdana"/>
              </a:rPr>
              <a:t>Two-pointer technique is a problem-solving method often used with arrays and linked lists to solve problems efficiently.</a:t>
            </a:r>
            <a:endParaRPr b="0" i="0" sz="21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100"/>
              <a:buFont typeface="Arial"/>
              <a:buNone/>
            </a:pPr>
            <a:r>
              <a:rPr b="0" i="0" lang="en" sz="2100" u="none" cap="none" strike="noStrike">
                <a:solidFill>
                  <a:schemeClr val="dk1"/>
                </a:solidFill>
                <a:latin typeface="Verdana"/>
                <a:ea typeface="Verdana"/>
                <a:cs typeface="Verdana"/>
                <a:sym typeface="Verdana"/>
              </a:rPr>
              <a:t>With this technique, we use two pointers at different positions to traverse and modify the data.</a:t>
            </a:r>
            <a:endParaRPr b="0" i="0" sz="21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Verdana"/>
                <a:ea typeface="Verdana"/>
                <a:cs typeface="Verdana"/>
                <a:sym typeface="Verdana"/>
              </a:rPr>
              <a:t>This helps reduce the time complexity from O(n*n) to O(n) for certain tasks.</a:t>
            </a:r>
            <a:endParaRPr b="0" i="0" sz="2100" u="none" cap="none" strike="noStrike">
              <a:solidFill>
                <a:schemeClr val="dk1"/>
              </a:solidFill>
              <a:latin typeface="Verdana"/>
              <a:ea typeface="Verdana"/>
              <a:cs typeface="Verdana"/>
              <a:sym typeface="Verdana"/>
            </a:endParaRPr>
          </a:p>
        </p:txBody>
      </p:sp>
      <p:sp>
        <p:nvSpPr>
          <p:cNvPr id="147" name="Google Shape;147;p25"/>
          <p:cNvSpPr txBox="1"/>
          <p:nvPr/>
        </p:nvSpPr>
        <p:spPr>
          <a:xfrm>
            <a:off x="7617037" y="4326106"/>
            <a:ext cx="771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04</a:t>
            </a:r>
            <a:endParaRPr b="1"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86"/>
          <p:cNvPicPr preferRelativeResize="0"/>
          <p:nvPr/>
        </p:nvPicPr>
        <p:blipFill rotWithShape="1">
          <a:blip r:embed="rId3">
            <a:alphaModFix/>
          </a:blip>
          <a:srcRect b="0" l="0" r="0" t="0"/>
          <a:stretch/>
        </p:blipFill>
        <p:spPr>
          <a:xfrm>
            <a:off x="13939" y="0"/>
            <a:ext cx="9144000" cy="5143500"/>
          </a:xfrm>
          <a:prstGeom prst="rect">
            <a:avLst/>
          </a:prstGeom>
          <a:noFill/>
          <a:ln>
            <a:noFill/>
          </a:ln>
        </p:spPr>
      </p:pic>
      <p:sp>
        <p:nvSpPr>
          <p:cNvPr id="995" name="Google Shape;995;p86"/>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86"/>
          <p:cNvSpPr txBox="1"/>
          <p:nvPr/>
        </p:nvSpPr>
        <p:spPr>
          <a:xfrm>
            <a:off x="836817" y="61775"/>
            <a:ext cx="5244900" cy="459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#include&lt;bits/stdc++.h&gt;</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using namespace std;</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int main() </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queue&lt;int&gt; q;</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q.push(10);</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q.push(5);</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q.push(15);</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q.pop(); </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return 0;</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252C33"/>
              </a:solidFill>
              <a:latin typeface="Verdana"/>
              <a:ea typeface="Verdana"/>
              <a:cs typeface="Verdana"/>
              <a:sym typeface="Verdana"/>
            </a:endParaRPr>
          </a:p>
        </p:txBody>
      </p:sp>
      <p:sp>
        <p:nvSpPr>
          <p:cNvPr id="997" name="Google Shape;997;p86"/>
          <p:cNvSpPr/>
          <p:nvPr/>
        </p:nvSpPr>
        <p:spPr>
          <a:xfrm>
            <a:off x="6442800" y="682525"/>
            <a:ext cx="1442400" cy="4776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10   </a:t>
            </a:r>
            <a:endParaRPr b="0" i="0" sz="1400" u="none" cap="none" strike="noStrike">
              <a:solidFill>
                <a:srgbClr val="000000"/>
              </a:solidFill>
              <a:latin typeface="Arial"/>
              <a:ea typeface="Arial"/>
              <a:cs typeface="Arial"/>
              <a:sym typeface="Arial"/>
            </a:endParaRPr>
          </a:p>
        </p:txBody>
      </p:sp>
      <p:sp>
        <p:nvSpPr>
          <p:cNvPr id="998" name="Google Shape;998;p86"/>
          <p:cNvSpPr/>
          <p:nvPr/>
        </p:nvSpPr>
        <p:spPr>
          <a:xfrm>
            <a:off x="5955000" y="1664469"/>
            <a:ext cx="2418000" cy="4776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86"/>
          <p:cNvSpPr/>
          <p:nvPr/>
        </p:nvSpPr>
        <p:spPr>
          <a:xfrm>
            <a:off x="5955094" y="3675603"/>
            <a:ext cx="2418000" cy="4776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5             15</a:t>
            </a:r>
            <a:endParaRPr b="0" i="0" sz="1400" u="none" cap="none" strike="noStrike">
              <a:solidFill>
                <a:srgbClr val="000000"/>
              </a:solidFill>
              <a:latin typeface="Arial"/>
              <a:ea typeface="Arial"/>
              <a:cs typeface="Arial"/>
              <a:sym typeface="Arial"/>
            </a:endParaRPr>
          </a:p>
        </p:txBody>
      </p:sp>
      <p:cxnSp>
        <p:nvCxnSpPr>
          <p:cNvPr id="1000" name="Google Shape;1000;p86"/>
          <p:cNvCxnSpPr/>
          <p:nvPr/>
        </p:nvCxnSpPr>
        <p:spPr>
          <a:xfrm>
            <a:off x="7204788" y="1668218"/>
            <a:ext cx="2700" cy="470100"/>
          </a:xfrm>
          <a:prstGeom prst="straightConnector1">
            <a:avLst/>
          </a:prstGeom>
          <a:noFill/>
          <a:ln cap="flat" cmpd="sng" w="28575">
            <a:solidFill>
              <a:srgbClr val="000000"/>
            </a:solidFill>
            <a:prstDash val="solid"/>
            <a:round/>
            <a:headEnd len="sm" w="sm" type="none"/>
            <a:tailEnd len="sm" w="sm" type="none"/>
          </a:ln>
        </p:spPr>
      </p:cxnSp>
      <p:cxnSp>
        <p:nvCxnSpPr>
          <p:cNvPr id="1001" name="Google Shape;1001;p86"/>
          <p:cNvCxnSpPr/>
          <p:nvPr/>
        </p:nvCxnSpPr>
        <p:spPr>
          <a:xfrm>
            <a:off x="7582475" y="3679318"/>
            <a:ext cx="2700" cy="470100"/>
          </a:xfrm>
          <a:prstGeom prst="straightConnector1">
            <a:avLst/>
          </a:prstGeom>
          <a:noFill/>
          <a:ln cap="flat" cmpd="sng" w="28575">
            <a:solidFill>
              <a:srgbClr val="000000"/>
            </a:solidFill>
            <a:prstDash val="solid"/>
            <a:round/>
            <a:headEnd len="sm" w="sm" type="none"/>
            <a:tailEnd len="sm" w="sm" type="none"/>
          </a:ln>
        </p:spPr>
      </p:cxnSp>
      <p:sp>
        <p:nvSpPr>
          <p:cNvPr id="1002" name="Google Shape;1002;p86"/>
          <p:cNvSpPr txBox="1"/>
          <p:nvPr/>
        </p:nvSpPr>
        <p:spPr>
          <a:xfrm>
            <a:off x="7663675" y="1738726"/>
            <a:ext cx="592500" cy="4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5</a:t>
            </a:r>
            <a:endParaRPr b="0" i="0" sz="1400" u="none" cap="none" strike="noStrike">
              <a:solidFill>
                <a:srgbClr val="000000"/>
              </a:solidFill>
              <a:latin typeface="Arial"/>
              <a:ea typeface="Arial"/>
              <a:cs typeface="Arial"/>
              <a:sym typeface="Arial"/>
            </a:endParaRPr>
          </a:p>
        </p:txBody>
      </p:sp>
      <p:sp>
        <p:nvSpPr>
          <p:cNvPr id="1003" name="Google Shape;1003;p86"/>
          <p:cNvSpPr txBox="1"/>
          <p:nvPr/>
        </p:nvSpPr>
        <p:spPr>
          <a:xfrm>
            <a:off x="6486750" y="1719600"/>
            <a:ext cx="592500" cy="4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1004" name="Google Shape;1004;p86"/>
          <p:cNvSpPr/>
          <p:nvPr/>
        </p:nvSpPr>
        <p:spPr>
          <a:xfrm rot="5400000">
            <a:off x="7058396" y="1328759"/>
            <a:ext cx="211200" cy="167100"/>
          </a:xfrm>
          <a:prstGeom prst="rightArrow">
            <a:avLst>
              <a:gd fmla="val 50000" name="adj1"/>
              <a:gd fmla="val 500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86"/>
          <p:cNvSpPr/>
          <p:nvPr/>
        </p:nvSpPr>
        <p:spPr>
          <a:xfrm rot="5400000">
            <a:off x="7058507" y="2310688"/>
            <a:ext cx="211200" cy="167100"/>
          </a:xfrm>
          <a:prstGeom prst="rightArrow">
            <a:avLst>
              <a:gd fmla="val 50000" name="adj1"/>
              <a:gd fmla="val 500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86"/>
          <p:cNvSpPr/>
          <p:nvPr/>
        </p:nvSpPr>
        <p:spPr>
          <a:xfrm>
            <a:off x="5955100" y="2671894"/>
            <a:ext cx="2418000" cy="4776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10              5             15</a:t>
            </a:r>
            <a:endParaRPr b="0" i="0" sz="1400" u="none" cap="none" strike="noStrike">
              <a:solidFill>
                <a:srgbClr val="000000"/>
              </a:solidFill>
              <a:latin typeface="Arial"/>
              <a:ea typeface="Arial"/>
              <a:cs typeface="Arial"/>
              <a:sym typeface="Arial"/>
            </a:endParaRPr>
          </a:p>
        </p:txBody>
      </p:sp>
      <p:cxnSp>
        <p:nvCxnSpPr>
          <p:cNvPr id="1007" name="Google Shape;1007;p86"/>
          <p:cNvCxnSpPr/>
          <p:nvPr/>
        </p:nvCxnSpPr>
        <p:spPr>
          <a:xfrm>
            <a:off x="6769085" y="2673798"/>
            <a:ext cx="2700" cy="470100"/>
          </a:xfrm>
          <a:prstGeom prst="straightConnector1">
            <a:avLst/>
          </a:prstGeom>
          <a:noFill/>
          <a:ln cap="flat" cmpd="sng" w="28575">
            <a:solidFill>
              <a:srgbClr val="000000"/>
            </a:solidFill>
            <a:prstDash val="solid"/>
            <a:round/>
            <a:headEnd len="sm" w="sm" type="none"/>
            <a:tailEnd len="sm" w="sm" type="none"/>
          </a:ln>
        </p:spPr>
      </p:cxnSp>
      <p:cxnSp>
        <p:nvCxnSpPr>
          <p:cNvPr id="1008" name="Google Shape;1008;p86"/>
          <p:cNvCxnSpPr/>
          <p:nvPr/>
        </p:nvCxnSpPr>
        <p:spPr>
          <a:xfrm>
            <a:off x="7585785" y="2644711"/>
            <a:ext cx="4500" cy="534300"/>
          </a:xfrm>
          <a:prstGeom prst="straightConnector1">
            <a:avLst/>
          </a:prstGeom>
          <a:noFill/>
          <a:ln cap="flat" cmpd="sng" w="28575">
            <a:solidFill>
              <a:srgbClr val="000000"/>
            </a:solidFill>
            <a:prstDash val="solid"/>
            <a:round/>
            <a:headEnd len="sm" w="sm" type="none"/>
            <a:tailEnd len="sm" w="sm" type="none"/>
          </a:ln>
        </p:spPr>
      </p:cxnSp>
      <p:sp>
        <p:nvSpPr>
          <p:cNvPr id="1009" name="Google Shape;1009;p86"/>
          <p:cNvSpPr/>
          <p:nvPr/>
        </p:nvSpPr>
        <p:spPr>
          <a:xfrm rot="5400000">
            <a:off x="7058407" y="3328988"/>
            <a:ext cx="211200" cy="167100"/>
          </a:xfrm>
          <a:prstGeom prst="rightArrow">
            <a:avLst>
              <a:gd fmla="val 50000" name="adj1"/>
              <a:gd fmla="val 500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86"/>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011" name="Google Shape;1011;p86"/>
          <p:cNvSpPr txBox="1"/>
          <p:nvPr/>
        </p:nvSpPr>
        <p:spPr>
          <a:xfrm>
            <a:off x="7585825" y="4318247"/>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54</a:t>
            </a:r>
            <a:endParaRPr b="1" i="0" sz="1800" u="none" cap="none" strike="noStrike">
              <a:solidFill>
                <a:schemeClr val="lt1"/>
              </a:solidFill>
              <a:latin typeface="Arial"/>
              <a:ea typeface="Arial"/>
              <a:cs typeface="Arial"/>
              <a:sym typeface="Aria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87"/>
          <p:cNvPicPr preferRelativeResize="0"/>
          <p:nvPr/>
        </p:nvPicPr>
        <p:blipFill rotWithShape="1">
          <a:blip r:embed="rId3">
            <a:alphaModFix/>
          </a:blip>
          <a:srcRect b="0" l="0" r="0" t="0"/>
          <a:stretch/>
        </p:blipFill>
        <p:spPr>
          <a:xfrm>
            <a:off x="140" y="0"/>
            <a:ext cx="9143860" cy="5143184"/>
          </a:xfrm>
          <a:prstGeom prst="rect">
            <a:avLst/>
          </a:prstGeom>
          <a:noFill/>
          <a:ln>
            <a:noFill/>
          </a:ln>
        </p:spPr>
      </p:pic>
      <p:sp>
        <p:nvSpPr>
          <p:cNvPr id="1017" name="Google Shape;1017;p87"/>
          <p:cNvSpPr txBox="1"/>
          <p:nvPr/>
        </p:nvSpPr>
        <p:spPr>
          <a:xfrm>
            <a:off x="311708" y="854125"/>
            <a:ext cx="8520600" cy="20526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5200"/>
              <a:buFont typeface="Arial"/>
              <a:buNone/>
            </a:pPr>
            <a:r>
              <a:rPr b="0" i="0" lang="en" sz="4000" u="none" cap="none" strike="noStrike">
                <a:solidFill>
                  <a:srgbClr val="FFFFFF"/>
                </a:solidFill>
                <a:latin typeface="Press Start 2P"/>
                <a:ea typeface="Press Start 2P"/>
                <a:cs typeface="Press Start 2P"/>
                <a:sym typeface="Press Start 2P"/>
              </a:rPr>
              <a:t>PRIORITY QUEUE</a:t>
            </a:r>
            <a:endParaRPr b="0" i="0" sz="4000" u="none" cap="none" strike="noStrike">
              <a:solidFill>
                <a:srgbClr val="FFFFFF"/>
              </a:solidFill>
              <a:latin typeface="Press Start 2P"/>
              <a:ea typeface="Press Start 2P"/>
              <a:cs typeface="Press Start 2P"/>
              <a:sym typeface="Press Start 2P"/>
            </a:endParaRPr>
          </a:p>
        </p:txBody>
      </p:sp>
      <p:sp>
        <p:nvSpPr>
          <p:cNvPr id="1018" name="Google Shape;1018;p87"/>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pic>
        <p:nvPicPr>
          <p:cNvPr id="1023" name="Google Shape;1023;p88"/>
          <p:cNvPicPr preferRelativeResize="0"/>
          <p:nvPr/>
        </p:nvPicPr>
        <p:blipFill rotWithShape="1">
          <a:blip r:embed="rId3">
            <a:alphaModFix/>
          </a:blip>
          <a:srcRect b="0" l="0" r="0" t="0"/>
          <a:stretch/>
        </p:blipFill>
        <p:spPr>
          <a:xfrm>
            <a:off x="13939" y="0"/>
            <a:ext cx="9144000" cy="5143500"/>
          </a:xfrm>
          <a:prstGeom prst="rect">
            <a:avLst/>
          </a:prstGeom>
          <a:noFill/>
          <a:ln>
            <a:noFill/>
          </a:ln>
        </p:spPr>
      </p:pic>
      <p:sp>
        <p:nvSpPr>
          <p:cNvPr id="1024" name="Google Shape;1024;p88"/>
          <p:cNvSpPr txBox="1"/>
          <p:nvPr/>
        </p:nvSpPr>
        <p:spPr>
          <a:xfrm>
            <a:off x="7841670" y="4329347"/>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88"/>
          <p:cNvSpPr txBox="1"/>
          <p:nvPr/>
        </p:nvSpPr>
        <p:spPr>
          <a:xfrm>
            <a:off x="403225" y="360668"/>
            <a:ext cx="8339700" cy="207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Clr>
                <a:srgbClr val="000000"/>
              </a:buClr>
              <a:buSzPts val="2400"/>
              <a:buFont typeface="Arial"/>
              <a:buNone/>
            </a:pPr>
            <a:r>
              <a:rPr b="1" i="0" lang="en" sz="2400" u="none" cap="none" strike="noStrike">
                <a:solidFill>
                  <a:srgbClr val="1A1A1A"/>
                </a:solidFill>
                <a:latin typeface="Verdana"/>
                <a:ea typeface="Verdana"/>
                <a:cs typeface="Verdana"/>
                <a:sym typeface="Verdana"/>
              </a:rPr>
              <a:t>Priority queue </a:t>
            </a:r>
            <a:r>
              <a:rPr b="0" i="0" lang="en" sz="2400" u="none" cap="none" strike="noStrike">
                <a:solidFill>
                  <a:srgbClr val="1A1A1A"/>
                </a:solidFill>
                <a:latin typeface="Verdana"/>
                <a:ea typeface="Verdana"/>
                <a:cs typeface="Verdana"/>
                <a:sym typeface="Verdana"/>
              </a:rPr>
              <a:t>is a container which is designed such that the first element of the queue is greatest of all the elements and the elements are in descending order. </a:t>
            </a:r>
            <a:endParaRPr b="0" i="0" sz="2400" u="none" cap="none" strike="noStrike">
              <a:solidFill>
                <a:srgbClr val="1A1A1A"/>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Declaration</a:t>
            </a:r>
            <a:r>
              <a:rPr b="1" i="0" lang="en" sz="2400" u="none" cap="none" strike="noStrike">
                <a:solidFill>
                  <a:srgbClr val="1A1A1A"/>
                </a:solidFill>
                <a:latin typeface="Verdana"/>
                <a:ea typeface="Verdana"/>
                <a:cs typeface="Verdana"/>
                <a:sym typeface="Verdana"/>
              </a:rPr>
              <a:t> - priority_queue&lt;int&gt; q;</a:t>
            </a:r>
            <a:endParaRPr b="1" i="0" sz="2400" u="none" cap="none" strike="noStrike">
              <a:solidFill>
                <a:srgbClr val="1A1A1A"/>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SzPts val="2400"/>
              <a:buFont typeface="Arial"/>
              <a:buNone/>
            </a:pPr>
            <a:r>
              <a:t/>
            </a:r>
            <a:endParaRPr b="1" i="0" sz="2400" u="none" cap="none" strike="noStrike">
              <a:solidFill>
                <a:srgbClr val="1A1A1A"/>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SzPts val="2200"/>
              <a:buFont typeface="Arial"/>
              <a:buNone/>
            </a:pPr>
            <a:r>
              <a:t/>
            </a:r>
            <a:endParaRPr b="0" i="0" sz="2200" u="none" cap="none" strike="noStrike">
              <a:solidFill>
                <a:srgbClr val="1A1A1A"/>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SzPts val="2200"/>
              <a:buFont typeface="Arial"/>
              <a:buNone/>
            </a:pPr>
            <a:r>
              <a:t/>
            </a:r>
            <a:endParaRPr b="0" i="0" sz="2200" u="none" cap="none" strike="noStrike">
              <a:solidFill>
                <a:srgbClr val="1A1A1A"/>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SzPts val="2200"/>
              <a:buFont typeface="Arial"/>
              <a:buNone/>
            </a:pPr>
            <a:r>
              <a:t/>
            </a:r>
            <a:endParaRPr b="0" i="0" sz="2200" u="none" cap="none" strike="noStrike">
              <a:solidFill>
                <a:srgbClr val="1A1A1A"/>
              </a:solidFill>
              <a:latin typeface="Verdana"/>
              <a:ea typeface="Verdana"/>
              <a:cs typeface="Verdana"/>
              <a:sym typeface="Verdana"/>
            </a:endParaRPr>
          </a:p>
          <a:p>
            <a:pPr indent="0" lvl="0" marL="0" marR="0" rtl="0" algn="l">
              <a:lnSpc>
                <a:spcPct val="115000"/>
              </a:lnSpc>
              <a:spcBef>
                <a:spcPts val="600"/>
              </a:spcBef>
              <a:spcAft>
                <a:spcPts val="0"/>
              </a:spcAft>
              <a:buClr>
                <a:srgbClr val="000000"/>
              </a:buClr>
              <a:buSzPts val="2200"/>
              <a:buFont typeface="Arial"/>
              <a:buNone/>
            </a:pPr>
            <a:r>
              <a:t/>
            </a:r>
            <a:endParaRPr b="0" i="0" sz="2200" u="none" cap="none" strike="noStrike">
              <a:solidFill>
                <a:srgbClr val="1A1A1A"/>
              </a:solidFill>
              <a:latin typeface="Verdana"/>
              <a:ea typeface="Verdana"/>
              <a:cs typeface="Verdana"/>
              <a:sym typeface="Verdana"/>
            </a:endParaRPr>
          </a:p>
        </p:txBody>
      </p:sp>
      <p:pic>
        <p:nvPicPr>
          <p:cNvPr id="1026" name="Google Shape;1026;p88"/>
          <p:cNvPicPr preferRelativeResize="0"/>
          <p:nvPr/>
        </p:nvPicPr>
        <p:blipFill rotWithShape="1">
          <a:blip r:embed="rId4">
            <a:alphaModFix/>
          </a:blip>
          <a:srcRect b="0" l="0" r="0" t="0"/>
          <a:stretch/>
        </p:blipFill>
        <p:spPr>
          <a:xfrm>
            <a:off x="2013050" y="3042900"/>
            <a:ext cx="5117900" cy="1781175"/>
          </a:xfrm>
          <a:prstGeom prst="rect">
            <a:avLst/>
          </a:prstGeom>
          <a:noFill/>
          <a:ln>
            <a:noFill/>
          </a:ln>
        </p:spPr>
      </p:pic>
      <p:sp>
        <p:nvSpPr>
          <p:cNvPr id="1027" name="Google Shape;1027;p88"/>
          <p:cNvSpPr txBox="1"/>
          <p:nvPr/>
        </p:nvSpPr>
        <p:spPr>
          <a:xfrm>
            <a:off x="7971850" y="456887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028" name="Google Shape;1028;p88"/>
          <p:cNvSpPr txBox="1"/>
          <p:nvPr/>
        </p:nvSpPr>
        <p:spPr>
          <a:xfrm>
            <a:off x="7586350" y="4321132"/>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55</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89"/>
          <p:cNvPicPr preferRelativeResize="0"/>
          <p:nvPr/>
        </p:nvPicPr>
        <p:blipFill rotWithShape="1">
          <a:blip r:embed="rId3">
            <a:alphaModFix/>
          </a:blip>
          <a:srcRect b="0" l="0" r="0" t="0"/>
          <a:stretch/>
        </p:blipFill>
        <p:spPr>
          <a:xfrm>
            <a:off x="13939" y="0"/>
            <a:ext cx="9130061" cy="5143500"/>
          </a:xfrm>
          <a:prstGeom prst="rect">
            <a:avLst/>
          </a:prstGeom>
          <a:noFill/>
          <a:ln>
            <a:noFill/>
          </a:ln>
        </p:spPr>
      </p:pic>
      <p:sp>
        <p:nvSpPr>
          <p:cNvPr id="1034" name="Google Shape;1034;p89"/>
          <p:cNvSpPr txBox="1"/>
          <p:nvPr/>
        </p:nvSpPr>
        <p:spPr>
          <a:xfrm>
            <a:off x="7792312" y="4377094"/>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89"/>
          <p:cNvSpPr txBox="1"/>
          <p:nvPr/>
        </p:nvSpPr>
        <p:spPr>
          <a:xfrm>
            <a:off x="881388" y="95188"/>
            <a:ext cx="5244900" cy="459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#include&lt;bits/stdc++.h&gt;</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using namespace std;</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int main() </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priority_queue&lt;int&gt; pq;</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pq.push(10);</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pq.push(5);</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pq.push(15);</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pq.pop(); </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   return 0;</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52C33"/>
                </a:solidFill>
                <a:latin typeface="Verdana"/>
                <a:ea typeface="Verdana"/>
                <a:cs typeface="Verdana"/>
                <a:sym typeface="Verdana"/>
              </a:rPr>
              <a:t>}</a:t>
            </a:r>
            <a:endParaRPr b="0" i="0" sz="20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252C33"/>
              </a:solidFill>
              <a:latin typeface="Verdana"/>
              <a:ea typeface="Verdana"/>
              <a:cs typeface="Verdana"/>
              <a:sym typeface="Verdana"/>
            </a:endParaRPr>
          </a:p>
        </p:txBody>
      </p:sp>
      <p:sp>
        <p:nvSpPr>
          <p:cNvPr id="1036" name="Google Shape;1036;p89"/>
          <p:cNvSpPr/>
          <p:nvPr/>
        </p:nvSpPr>
        <p:spPr>
          <a:xfrm>
            <a:off x="6442800" y="682525"/>
            <a:ext cx="1442400" cy="4776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10   </a:t>
            </a:r>
            <a:endParaRPr b="0" i="0" sz="1400" u="none" cap="none" strike="noStrike">
              <a:solidFill>
                <a:srgbClr val="000000"/>
              </a:solidFill>
              <a:latin typeface="Arial"/>
              <a:ea typeface="Arial"/>
              <a:cs typeface="Arial"/>
              <a:sym typeface="Arial"/>
            </a:endParaRPr>
          </a:p>
        </p:txBody>
      </p:sp>
      <p:sp>
        <p:nvSpPr>
          <p:cNvPr id="1037" name="Google Shape;1037;p89"/>
          <p:cNvSpPr/>
          <p:nvPr/>
        </p:nvSpPr>
        <p:spPr>
          <a:xfrm>
            <a:off x="5955000" y="1664469"/>
            <a:ext cx="2418000" cy="4776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89"/>
          <p:cNvSpPr/>
          <p:nvPr/>
        </p:nvSpPr>
        <p:spPr>
          <a:xfrm>
            <a:off x="5955094" y="3675603"/>
            <a:ext cx="2418000" cy="4776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10             5</a:t>
            </a:r>
            <a:endParaRPr b="0" i="0" sz="1400" u="none" cap="none" strike="noStrike">
              <a:solidFill>
                <a:srgbClr val="000000"/>
              </a:solidFill>
              <a:latin typeface="Arial"/>
              <a:ea typeface="Arial"/>
              <a:cs typeface="Arial"/>
              <a:sym typeface="Arial"/>
            </a:endParaRPr>
          </a:p>
        </p:txBody>
      </p:sp>
      <p:cxnSp>
        <p:nvCxnSpPr>
          <p:cNvPr id="1039" name="Google Shape;1039;p89"/>
          <p:cNvCxnSpPr/>
          <p:nvPr/>
        </p:nvCxnSpPr>
        <p:spPr>
          <a:xfrm>
            <a:off x="7204788" y="1668218"/>
            <a:ext cx="2700" cy="470100"/>
          </a:xfrm>
          <a:prstGeom prst="straightConnector1">
            <a:avLst/>
          </a:prstGeom>
          <a:noFill/>
          <a:ln cap="flat" cmpd="sng" w="28575">
            <a:solidFill>
              <a:srgbClr val="000000"/>
            </a:solidFill>
            <a:prstDash val="solid"/>
            <a:round/>
            <a:headEnd len="sm" w="sm" type="none"/>
            <a:tailEnd len="sm" w="sm" type="none"/>
          </a:ln>
        </p:spPr>
      </p:cxnSp>
      <p:cxnSp>
        <p:nvCxnSpPr>
          <p:cNvPr id="1040" name="Google Shape;1040;p89"/>
          <p:cNvCxnSpPr/>
          <p:nvPr/>
        </p:nvCxnSpPr>
        <p:spPr>
          <a:xfrm>
            <a:off x="7582475" y="3679318"/>
            <a:ext cx="2700" cy="470100"/>
          </a:xfrm>
          <a:prstGeom prst="straightConnector1">
            <a:avLst/>
          </a:prstGeom>
          <a:noFill/>
          <a:ln cap="flat" cmpd="sng" w="28575">
            <a:solidFill>
              <a:srgbClr val="000000"/>
            </a:solidFill>
            <a:prstDash val="solid"/>
            <a:round/>
            <a:headEnd len="sm" w="sm" type="none"/>
            <a:tailEnd len="sm" w="sm" type="none"/>
          </a:ln>
        </p:spPr>
      </p:cxnSp>
      <p:sp>
        <p:nvSpPr>
          <p:cNvPr id="1041" name="Google Shape;1041;p89"/>
          <p:cNvSpPr txBox="1"/>
          <p:nvPr/>
        </p:nvSpPr>
        <p:spPr>
          <a:xfrm>
            <a:off x="7663675" y="1738726"/>
            <a:ext cx="592500" cy="4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5</a:t>
            </a:r>
            <a:endParaRPr b="0" i="0" sz="1400" u="none" cap="none" strike="noStrike">
              <a:solidFill>
                <a:srgbClr val="000000"/>
              </a:solidFill>
              <a:latin typeface="Arial"/>
              <a:ea typeface="Arial"/>
              <a:cs typeface="Arial"/>
              <a:sym typeface="Arial"/>
            </a:endParaRPr>
          </a:p>
        </p:txBody>
      </p:sp>
      <p:sp>
        <p:nvSpPr>
          <p:cNvPr id="1042" name="Google Shape;1042;p89"/>
          <p:cNvSpPr txBox="1"/>
          <p:nvPr/>
        </p:nvSpPr>
        <p:spPr>
          <a:xfrm>
            <a:off x="6486750" y="1719600"/>
            <a:ext cx="592500" cy="4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1043" name="Google Shape;1043;p89"/>
          <p:cNvSpPr/>
          <p:nvPr/>
        </p:nvSpPr>
        <p:spPr>
          <a:xfrm rot="5400000">
            <a:off x="7058396" y="1328759"/>
            <a:ext cx="211200" cy="167100"/>
          </a:xfrm>
          <a:prstGeom prst="rightArrow">
            <a:avLst>
              <a:gd fmla="val 50000" name="adj1"/>
              <a:gd fmla="val 500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89"/>
          <p:cNvSpPr/>
          <p:nvPr/>
        </p:nvSpPr>
        <p:spPr>
          <a:xfrm rot="5400000">
            <a:off x="7058507" y="2310688"/>
            <a:ext cx="211200" cy="167100"/>
          </a:xfrm>
          <a:prstGeom prst="rightArrow">
            <a:avLst>
              <a:gd fmla="val 50000" name="adj1"/>
              <a:gd fmla="val 500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89"/>
          <p:cNvSpPr/>
          <p:nvPr/>
        </p:nvSpPr>
        <p:spPr>
          <a:xfrm>
            <a:off x="5955100" y="2671894"/>
            <a:ext cx="2418000" cy="4776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15              10             5</a:t>
            </a:r>
            <a:endParaRPr b="0" i="0" sz="1400" u="none" cap="none" strike="noStrike">
              <a:solidFill>
                <a:srgbClr val="000000"/>
              </a:solidFill>
              <a:latin typeface="Arial"/>
              <a:ea typeface="Arial"/>
              <a:cs typeface="Arial"/>
              <a:sym typeface="Arial"/>
            </a:endParaRPr>
          </a:p>
        </p:txBody>
      </p:sp>
      <p:cxnSp>
        <p:nvCxnSpPr>
          <p:cNvPr id="1046" name="Google Shape;1046;p89"/>
          <p:cNvCxnSpPr/>
          <p:nvPr/>
        </p:nvCxnSpPr>
        <p:spPr>
          <a:xfrm>
            <a:off x="6769085" y="2673798"/>
            <a:ext cx="2700" cy="470100"/>
          </a:xfrm>
          <a:prstGeom prst="straightConnector1">
            <a:avLst/>
          </a:prstGeom>
          <a:noFill/>
          <a:ln cap="flat" cmpd="sng" w="28575">
            <a:solidFill>
              <a:srgbClr val="000000"/>
            </a:solidFill>
            <a:prstDash val="solid"/>
            <a:round/>
            <a:headEnd len="sm" w="sm" type="none"/>
            <a:tailEnd len="sm" w="sm" type="none"/>
          </a:ln>
        </p:spPr>
      </p:cxnSp>
      <p:cxnSp>
        <p:nvCxnSpPr>
          <p:cNvPr id="1047" name="Google Shape;1047;p89"/>
          <p:cNvCxnSpPr/>
          <p:nvPr/>
        </p:nvCxnSpPr>
        <p:spPr>
          <a:xfrm>
            <a:off x="7585785" y="2644711"/>
            <a:ext cx="4500" cy="534300"/>
          </a:xfrm>
          <a:prstGeom prst="straightConnector1">
            <a:avLst/>
          </a:prstGeom>
          <a:noFill/>
          <a:ln cap="flat" cmpd="sng" w="28575">
            <a:solidFill>
              <a:srgbClr val="000000"/>
            </a:solidFill>
            <a:prstDash val="solid"/>
            <a:round/>
            <a:headEnd len="sm" w="sm" type="none"/>
            <a:tailEnd len="sm" w="sm" type="none"/>
          </a:ln>
        </p:spPr>
      </p:cxnSp>
      <p:sp>
        <p:nvSpPr>
          <p:cNvPr id="1048" name="Google Shape;1048;p89"/>
          <p:cNvSpPr/>
          <p:nvPr/>
        </p:nvSpPr>
        <p:spPr>
          <a:xfrm rot="5400000">
            <a:off x="7058407" y="3328988"/>
            <a:ext cx="211200" cy="167100"/>
          </a:xfrm>
          <a:prstGeom prst="rightArrow">
            <a:avLst>
              <a:gd fmla="val 50000" name="adj1"/>
              <a:gd fmla="val 500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89"/>
          <p:cNvSpPr txBox="1"/>
          <p:nvPr/>
        </p:nvSpPr>
        <p:spPr>
          <a:xfrm>
            <a:off x="7582475" y="4315594"/>
            <a:ext cx="771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56</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pic>
        <p:nvPicPr>
          <p:cNvPr id="1054" name="Google Shape;1054;p8"/>
          <p:cNvPicPr preferRelativeResize="0"/>
          <p:nvPr/>
        </p:nvPicPr>
        <p:blipFill rotWithShape="1">
          <a:blip r:embed="rId3">
            <a:alphaModFix/>
          </a:blip>
          <a:srcRect b="0" l="0" r="0" t="0"/>
          <a:stretch/>
        </p:blipFill>
        <p:spPr>
          <a:xfrm>
            <a:off x="0" y="316"/>
            <a:ext cx="9143860" cy="5143184"/>
          </a:xfrm>
          <a:prstGeom prst="rect">
            <a:avLst/>
          </a:prstGeom>
          <a:noFill/>
          <a:ln>
            <a:noFill/>
          </a:ln>
        </p:spPr>
      </p:pic>
      <p:sp>
        <p:nvSpPr>
          <p:cNvPr id="1055" name="Google Shape;1055;p8"/>
          <p:cNvSpPr txBox="1"/>
          <p:nvPr/>
        </p:nvSpPr>
        <p:spPr>
          <a:xfrm>
            <a:off x="1883550" y="2079150"/>
            <a:ext cx="4814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200"/>
              <a:buFont typeface="Arial"/>
              <a:buNone/>
            </a:pPr>
            <a:r>
              <a:rPr b="0" i="0" lang="en" sz="4000" u="none" cap="none" strike="noStrike">
                <a:solidFill>
                  <a:schemeClr val="lt1"/>
                </a:solidFill>
                <a:latin typeface="Press Start 2P"/>
                <a:ea typeface="Press Start 2P"/>
                <a:cs typeface="Press Start 2P"/>
                <a:sym typeface="Press Start 2P"/>
              </a:rPr>
              <a:t>SEARCHING</a:t>
            </a:r>
            <a:endParaRPr b="0" i="0" sz="4000" u="none" cap="none" strike="noStrike">
              <a:solidFill>
                <a:schemeClr val="lt1"/>
              </a:solidFill>
              <a:latin typeface="Press Start 2P"/>
              <a:ea typeface="Press Start 2P"/>
              <a:cs typeface="Press Start 2P"/>
              <a:sym typeface="Press Start 2P"/>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pic>
        <p:nvPicPr>
          <p:cNvPr id="1060" name="Google Shape;1060;p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61" name="Google Shape;1061;p9"/>
          <p:cNvSpPr txBox="1"/>
          <p:nvPr/>
        </p:nvSpPr>
        <p:spPr>
          <a:xfrm>
            <a:off x="353525" y="177275"/>
            <a:ext cx="4218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2200" u="none" cap="none" strike="noStrike">
                <a:solidFill>
                  <a:schemeClr val="dk1"/>
                </a:solidFill>
                <a:latin typeface="Press Start 2P"/>
                <a:ea typeface="Press Start 2P"/>
                <a:cs typeface="Press Start 2P"/>
                <a:sym typeface="Press Start 2P"/>
              </a:rPr>
              <a:t>Linear Search</a:t>
            </a:r>
            <a:endParaRPr b="1" i="0" sz="2200" u="none" cap="none" strike="noStrike">
              <a:solidFill>
                <a:schemeClr val="dk1"/>
              </a:solidFill>
              <a:latin typeface="Press Start 2P"/>
              <a:ea typeface="Press Start 2P"/>
              <a:cs typeface="Press Start 2P"/>
              <a:sym typeface="Press Start 2P"/>
            </a:endParaRPr>
          </a:p>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Verdana"/>
              <a:ea typeface="Verdana"/>
              <a:cs typeface="Verdana"/>
              <a:sym typeface="Verdana"/>
            </a:endParaRPr>
          </a:p>
        </p:txBody>
      </p:sp>
      <p:sp>
        <p:nvSpPr>
          <p:cNvPr id="1062" name="Google Shape;1062;p9"/>
          <p:cNvSpPr txBox="1"/>
          <p:nvPr/>
        </p:nvSpPr>
        <p:spPr>
          <a:xfrm>
            <a:off x="353513" y="1094100"/>
            <a:ext cx="83328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3000"/>
              <a:buFont typeface="Arial"/>
              <a:buNone/>
            </a:pPr>
            <a:r>
              <a:rPr b="0" i="0" lang="en" sz="3000" u="none" cap="none" strike="noStrike">
                <a:solidFill>
                  <a:srgbClr val="1A1A1A"/>
                </a:solidFill>
                <a:latin typeface="Verdana"/>
                <a:ea typeface="Verdana"/>
                <a:cs typeface="Verdana"/>
                <a:sym typeface="Verdana"/>
              </a:rPr>
              <a:t>Linear Search is defined as sequential search algorithm that starts at one end and goes through each element of data set until the desired element is found, otherwise the search continues till the end of the data set.</a:t>
            </a:r>
            <a:endParaRPr b="0" i="0" sz="3000" u="none" cap="none" strike="noStrike">
              <a:solidFill>
                <a:srgbClr val="1A1A1A"/>
              </a:solidFill>
              <a:latin typeface="Verdana"/>
              <a:ea typeface="Verdana"/>
              <a:cs typeface="Verdana"/>
              <a:sym typeface="Verdana"/>
            </a:endParaRPr>
          </a:p>
        </p:txBody>
      </p:sp>
      <p:sp>
        <p:nvSpPr>
          <p:cNvPr id="1063" name="Google Shape;1063;p9"/>
          <p:cNvSpPr txBox="1"/>
          <p:nvPr/>
        </p:nvSpPr>
        <p:spPr>
          <a:xfrm>
            <a:off x="7606957"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57</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69" name="Google Shape;1069;p10"/>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0"/>
          <p:cNvSpPr txBox="1"/>
          <p:nvPr>
            <p:ph type="ctrTitle"/>
          </p:nvPr>
        </p:nvSpPr>
        <p:spPr>
          <a:xfrm>
            <a:off x="395225" y="300900"/>
            <a:ext cx="3939900" cy="51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3000">
                <a:solidFill>
                  <a:schemeClr val="lt1"/>
                </a:solidFill>
                <a:latin typeface="Verdana"/>
                <a:ea typeface="Verdana"/>
                <a:cs typeface="Verdana"/>
                <a:sym typeface="Verdana"/>
              </a:rPr>
              <a:t>To find element 24</a:t>
            </a:r>
            <a:endParaRPr sz="3000">
              <a:solidFill>
                <a:schemeClr val="lt1"/>
              </a:solidFill>
              <a:latin typeface="Verdana"/>
              <a:ea typeface="Verdana"/>
              <a:cs typeface="Verdana"/>
              <a:sym typeface="Verdana"/>
            </a:endParaRPr>
          </a:p>
        </p:txBody>
      </p:sp>
      <p:graphicFrame>
        <p:nvGraphicFramePr>
          <p:cNvPr id="1071" name="Google Shape;1071;p10"/>
          <p:cNvGraphicFramePr/>
          <p:nvPr/>
        </p:nvGraphicFramePr>
        <p:xfrm>
          <a:off x="1874650" y="1306500"/>
          <a:ext cx="3000000" cy="3000000"/>
        </p:xfrm>
        <a:graphic>
          <a:graphicData uri="http://schemas.openxmlformats.org/drawingml/2006/table">
            <a:tbl>
              <a:tblPr>
                <a:noFill/>
                <a:tableStyleId>{9FC4CFC3-A0B2-436E-8FC2-AE7B83E6ED1F}</a:tableStyleId>
              </a:tblPr>
              <a:tblGrid>
                <a:gridCol w="1023300"/>
                <a:gridCol w="1039750"/>
                <a:gridCol w="1023300"/>
                <a:gridCol w="1023300"/>
                <a:gridCol w="1023300"/>
              </a:tblGrid>
              <a:tr h="575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nchor="ctr">
                    <a:solidFill>
                      <a:srgbClr val="FFAB4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19</a:t>
                      </a:r>
                      <a:endParaRPr sz="1400" u="none" cap="none" strike="noStrike"/>
                    </a:p>
                  </a:txBody>
                  <a:tcPr marT="91425" marB="91425" marR="91425" marL="91425" anchor="ctr">
                    <a:lnR cap="flat" cmpd="sng" w="9525">
                      <a:solidFill>
                        <a:srgbClr val="B7B7B7"/>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22</a:t>
                      </a:r>
                      <a:endParaRPr sz="1400" u="none" cap="none" strike="noStrike"/>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24</a:t>
                      </a:r>
                      <a:endParaRPr sz="1400" u="none" cap="none" strike="noStrike"/>
                    </a:p>
                  </a:txBody>
                  <a:tcPr marT="91425" marB="91425" marR="91425" marL="91425" anchor="ctr">
                    <a:lnL cap="flat" cmpd="sng" w="9525">
                      <a:solidFill>
                        <a:srgbClr val="B7B7B7"/>
                      </a:solidFill>
                      <a:prstDash val="solid"/>
                      <a:round/>
                      <a:headEnd len="sm" w="sm" type="none"/>
                      <a:tailEnd len="sm" w="sm" type="none"/>
                    </a:lnL>
                  </a:tcPr>
                </a:tc>
              </a:tr>
            </a:tbl>
          </a:graphicData>
        </a:graphic>
      </p:graphicFrame>
      <p:graphicFrame>
        <p:nvGraphicFramePr>
          <p:cNvPr id="1072" name="Google Shape;1072;p10"/>
          <p:cNvGraphicFramePr/>
          <p:nvPr/>
        </p:nvGraphicFramePr>
        <p:xfrm>
          <a:off x="1874638" y="2057788"/>
          <a:ext cx="3000000" cy="3000000"/>
        </p:xfrm>
        <a:graphic>
          <a:graphicData uri="http://schemas.openxmlformats.org/drawingml/2006/table">
            <a:tbl>
              <a:tblPr>
                <a:noFill/>
                <a:tableStyleId>{9FC4CFC3-A0B2-436E-8FC2-AE7B83E6ED1F}</a:tableStyleId>
              </a:tblPr>
              <a:tblGrid>
                <a:gridCol w="1023300"/>
                <a:gridCol w="1039750"/>
                <a:gridCol w="1023300"/>
                <a:gridCol w="1023300"/>
                <a:gridCol w="1023300"/>
              </a:tblGrid>
              <a:tr h="575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nchor="ctr">
                    <a:solidFill>
                      <a:srgbClr val="FFAB4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19</a:t>
                      </a:r>
                      <a:endParaRPr sz="1400" u="none" cap="none" strike="noStrike"/>
                    </a:p>
                  </a:txBody>
                  <a:tcPr marT="91425" marB="91425" marR="91425" marL="91425" anchor="ctr">
                    <a:lnR cap="flat" cmpd="sng" w="9525">
                      <a:solidFill>
                        <a:srgbClr val="B7B7B7"/>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22</a:t>
                      </a:r>
                      <a:endParaRPr sz="1400" u="none" cap="none" strike="noStrike"/>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24</a:t>
                      </a:r>
                      <a:endParaRPr sz="1400" u="none" cap="none" strike="noStrike"/>
                    </a:p>
                  </a:txBody>
                  <a:tcPr marT="91425" marB="91425" marR="91425" marL="91425" anchor="ctr">
                    <a:lnL cap="flat" cmpd="sng" w="9525">
                      <a:solidFill>
                        <a:srgbClr val="B7B7B7"/>
                      </a:solidFill>
                      <a:prstDash val="solid"/>
                      <a:round/>
                      <a:headEnd len="sm" w="sm" type="none"/>
                      <a:tailEnd len="sm" w="sm" type="none"/>
                    </a:lnL>
                  </a:tcPr>
                </a:tc>
              </a:tr>
            </a:tbl>
          </a:graphicData>
        </a:graphic>
      </p:graphicFrame>
      <p:graphicFrame>
        <p:nvGraphicFramePr>
          <p:cNvPr id="1073" name="Google Shape;1073;p10"/>
          <p:cNvGraphicFramePr/>
          <p:nvPr/>
        </p:nvGraphicFramePr>
        <p:xfrm>
          <a:off x="1874650" y="2762188"/>
          <a:ext cx="3000000" cy="3000000"/>
        </p:xfrm>
        <a:graphic>
          <a:graphicData uri="http://schemas.openxmlformats.org/drawingml/2006/table">
            <a:tbl>
              <a:tblPr>
                <a:noFill/>
                <a:tableStyleId>{9FC4CFC3-A0B2-436E-8FC2-AE7B83E6ED1F}</a:tableStyleId>
              </a:tblPr>
              <a:tblGrid>
                <a:gridCol w="1023300"/>
                <a:gridCol w="1039750"/>
                <a:gridCol w="1023300"/>
                <a:gridCol w="1023300"/>
                <a:gridCol w="1023300"/>
              </a:tblGrid>
              <a:tr h="575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19</a:t>
                      </a:r>
                      <a:endParaRPr sz="1400" u="none" cap="none" strike="noStrike"/>
                    </a:p>
                  </a:txBody>
                  <a:tcPr marT="91425" marB="91425" marR="91425" marL="91425" anchor="ctr">
                    <a:lnR cap="flat" cmpd="sng" w="9525">
                      <a:solidFill>
                        <a:srgbClr val="B7B7B7"/>
                      </a:solidFill>
                      <a:prstDash val="solid"/>
                      <a:round/>
                      <a:headEnd len="sm" w="sm" type="none"/>
                      <a:tailEnd len="sm" w="sm" type="none"/>
                    </a:lnR>
                    <a:solidFill>
                      <a:srgbClr val="FFAB4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22</a:t>
                      </a:r>
                      <a:endParaRPr sz="1400" u="none" cap="none" strike="noStrike"/>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24</a:t>
                      </a:r>
                      <a:endParaRPr sz="1400" u="none" cap="none" strike="noStrike"/>
                    </a:p>
                  </a:txBody>
                  <a:tcPr marT="91425" marB="91425" marR="91425" marL="91425" anchor="ctr">
                    <a:lnL cap="flat" cmpd="sng" w="9525">
                      <a:solidFill>
                        <a:srgbClr val="B7B7B7"/>
                      </a:solidFill>
                      <a:prstDash val="solid"/>
                      <a:round/>
                      <a:headEnd len="sm" w="sm" type="none"/>
                      <a:tailEnd len="sm" w="sm" type="none"/>
                    </a:lnL>
                  </a:tcPr>
                </a:tc>
              </a:tr>
            </a:tbl>
          </a:graphicData>
        </a:graphic>
      </p:graphicFrame>
      <p:graphicFrame>
        <p:nvGraphicFramePr>
          <p:cNvPr id="1074" name="Google Shape;1074;p10"/>
          <p:cNvGraphicFramePr/>
          <p:nvPr/>
        </p:nvGraphicFramePr>
        <p:xfrm>
          <a:off x="1874650" y="3466600"/>
          <a:ext cx="3000000" cy="3000000"/>
        </p:xfrm>
        <a:graphic>
          <a:graphicData uri="http://schemas.openxmlformats.org/drawingml/2006/table">
            <a:tbl>
              <a:tblPr>
                <a:noFill/>
                <a:tableStyleId>{9FC4CFC3-A0B2-436E-8FC2-AE7B83E6ED1F}</a:tableStyleId>
              </a:tblPr>
              <a:tblGrid>
                <a:gridCol w="1023300"/>
                <a:gridCol w="1039750"/>
                <a:gridCol w="1023300"/>
                <a:gridCol w="1023300"/>
                <a:gridCol w="1023300"/>
              </a:tblGrid>
              <a:tr h="5467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19</a:t>
                      </a:r>
                      <a:endParaRPr sz="1400" u="none" cap="none" strike="noStrike"/>
                    </a:p>
                  </a:txBody>
                  <a:tcPr marT="91425" marB="91425" marR="91425" marL="91425" anchor="ctr">
                    <a:lnR cap="flat" cmpd="sng" w="9525">
                      <a:solidFill>
                        <a:srgbClr val="B7B7B7"/>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22</a:t>
                      </a:r>
                      <a:endParaRPr sz="1400" u="none" cap="none" strike="noStrike"/>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AB4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24</a:t>
                      </a:r>
                      <a:endParaRPr sz="1400" u="none" cap="none" strike="noStrike"/>
                    </a:p>
                  </a:txBody>
                  <a:tcPr marT="91425" marB="91425" marR="91425" marL="91425" anchor="ctr">
                    <a:lnL cap="flat" cmpd="sng" w="9525">
                      <a:solidFill>
                        <a:srgbClr val="B7B7B7"/>
                      </a:solidFill>
                      <a:prstDash val="solid"/>
                      <a:round/>
                      <a:headEnd len="sm" w="sm" type="none"/>
                      <a:tailEnd len="sm" w="sm" type="none"/>
                    </a:lnL>
                  </a:tcPr>
                </a:tc>
              </a:tr>
            </a:tbl>
          </a:graphicData>
        </a:graphic>
      </p:graphicFrame>
      <p:graphicFrame>
        <p:nvGraphicFramePr>
          <p:cNvPr id="1075" name="Google Shape;1075;p10"/>
          <p:cNvGraphicFramePr/>
          <p:nvPr/>
        </p:nvGraphicFramePr>
        <p:xfrm>
          <a:off x="1846750" y="4217888"/>
          <a:ext cx="3000000" cy="3000000"/>
        </p:xfrm>
        <a:graphic>
          <a:graphicData uri="http://schemas.openxmlformats.org/drawingml/2006/table">
            <a:tbl>
              <a:tblPr>
                <a:noFill/>
                <a:tableStyleId>{9FC4CFC3-A0B2-436E-8FC2-AE7B83E6ED1F}</a:tableStyleId>
              </a:tblPr>
              <a:tblGrid>
                <a:gridCol w="1034425"/>
                <a:gridCol w="1051050"/>
                <a:gridCol w="1034425"/>
                <a:gridCol w="1034425"/>
                <a:gridCol w="1034425"/>
              </a:tblGrid>
              <a:tr h="575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nchor="ctr">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19</a:t>
                      </a:r>
                      <a:endParaRPr sz="1400" u="none" cap="none" strike="noStrike"/>
                    </a:p>
                  </a:txBody>
                  <a:tcPr marT="91425" marB="91425" marR="91425" marL="91425" anchor="ctr">
                    <a:lnR cap="flat" cmpd="sng" w="9525">
                      <a:solidFill>
                        <a:srgbClr val="B7B7B7"/>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22</a:t>
                      </a:r>
                      <a:endParaRPr sz="1400" u="none" cap="none" strike="noStrike"/>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24</a:t>
                      </a:r>
                      <a:endParaRPr sz="1400" u="none" cap="none" strike="noStrike"/>
                    </a:p>
                  </a:txBody>
                  <a:tcPr marT="91425" marB="91425" marR="91425" marL="91425" anchor="ctr">
                    <a:lnL cap="flat" cmpd="sng" w="9525">
                      <a:solidFill>
                        <a:srgbClr val="B7B7B7"/>
                      </a:solidFill>
                      <a:prstDash val="solid"/>
                      <a:round/>
                      <a:headEnd len="sm" w="sm" type="none"/>
                      <a:tailEnd len="sm" w="sm" type="none"/>
                    </a:lnL>
                    <a:solidFill>
                      <a:srgbClr val="3C78D8"/>
                    </a:solidFill>
                  </a:tcPr>
                </a:tc>
              </a:tr>
            </a:tbl>
          </a:graphicData>
        </a:graphic>
      </p:graphicFrame>
      <p:sp>
        <p:nvSpPr>
          <p:cNvPr id="1076" name="Google Shape;1076;p10"/>
          <p:cNvSpPr txBox="1"/>
          <p:nvPr/>
        </p:nvSpPr>
        <p:spPr>
          <a:xfrm>
            <a:off x="7585825" y="4309188"/>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58</a:t>
            </a:r>
            <a:endParaRPr b="1" i="0" sz="1800" u="none" cap="none" strike="noStrike">
              <a:solidFill>
                <a:schemeClr val="lt1"/>
              </a:solidFill>
              <a:latin typeface="Arial"/>
              <a:ea typeface="Arial"/>
              <a:cs typeface="Arial"/>
              <a:sym typeface="Aria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pic>
        <p:nvPicPr>
          <p:cNvPr id="1081" name="Google Shape;1081;p1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82" name="Google Shape;1082;p11"/>
          <p:cNvSpPr txBox="1"/>
          <p:nvPr/>
        </p:nvSpPr>
        <p:spPr>
          <a:xfrm>
            <a:off x="579150" y="531525"/>
            <a:ext cx="8167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2900"/>
              <a:buFont typeface="Arial"/>
              <a:buNone/>
            </a:pPr>
            <a:r>
              <a:t/>
            </a:r>
            <a:endParaRPr b="0" i="0" sz="2900" u="none" cap="none" strike="noStrike">
              <a:solidFill>
                <a:srgbClr val="1A1A1A"/>
              </a:solidFill>
              <a:latin typeface="Verdana"/>
              <a:ea typeface="Verdana"/>
              <a:cs typeface="Verdana"/>
              <a:sym typeface="Verdana"/>
            </a:endParaRPr>
          </a:p>
        </p:txBody>
      </p:sp>
      <p:sp>
        <p:nvSpPr>
          <p:cNvPr id="1083" name="Google Shape;1083;p11"/>
          <p:cNvSpPr txBox="1"/>
          <p:nvPr/>
        </p:nvSpPr>
        <p:spPr>
          <a:xfrm>
            <a:off x="0" y="531525"/>
            <a:ext cx="8746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1A1A1A"/>
              </a:solidFill>
              <a:latin typeface="Verdana"/>
              <a:ea typeface="Verdana"/>
              <a:cs typeface="Verdana"/>
              <a:sym typeface="Verdana"/>
            </a:endParaRPr>
          </a:p>
        </p:txBody>
      </p:sp>
      <p:sp>
        <p:nvSpPr>
          <p:cNvPr id="1084" name="Google Shape;1084;p11"/>
          <p:cNvSpPr txBox="1"/>
          <p:nvPr/>
        </p:nvSpPr>
        <p:spPr>
          <a:xfrm>
            <a:off x="152400" y="2241425"/>
            <a:ext cx="699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Verdana"/>
              <a:ea typeface="Verdana"/>
              <a:cs typeface="Verdana"/>
              <a:sym typeface="Verdana"/>
            </a:endParaRPr>
          </a:p>
        </p:txBody>
      </p:sp>
      <p:sp>
        <p:nvSpPr>
          <p:cNvPr id="1085" name="Google Shape;1085;p11"/>
          <p:cNvSpPr txBox="1"/>
          <p:nvPr/>
        </p:nvSpPr>
        <p:spPr>
          <a:xfrm>
            <a:off x="304800" y="3457725"/>
            <a:ext cx="6538500" cy="6312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Verdana"/>
              <a:ea typeface="Verdana"/>
              <a:cs typeface="Verdana"/>
              <a:sym typeface="Verdana"/>
            </a:endParaRPr>
          </a:p>
        </p:txBody>
      </p:sp>
      <p:sp>
        <p:nvSpPr>
          <p:cNvPr id="1086" name="Google Shape;1086;p11"/>
          <p:cNvSpPr txBox="1"/>
          <p:nvPr/>
        </p:nvSpPr>
        <p:spPr>
          <a:xfrm>
            <a:off x="7229575" y="3966712"/>
            <a:ext cx="34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1"/>
          <p:cNvSpPr txBox="1"/>
          <p:nvPr/>
        </p:nvSpPr>
        <p:spPr>
          <a:xfrm>
            <a:off x="7565287" y="432899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59</a:t>
            </a:r>
            <a:endParaRPr b="1" i="0" sz="1800" u="none" cap="none" strike="noStrike">
              <a:solidFill>
                <a:schemeClr val="lt1"/>
              </a:solidFill>
              <a:latin typeface="Arial"/>
              <a:ea typeface="Arial"/>
              <a:cs typeface="Arial"/>
              <a:sym typeface="Arial"/>
            </a:endParaRPr>
          </a:p>
        </p:txBody>
      </p:sp>
      <p:pic>
        <p:nvPicPr>
          <p:cNvPr id="1088" name="Google Shape;1088;p11"/>
          <p:cNvPicPr preferRelativeResize="0"/>
          <p:nvPr/>
        </p:nvPicPr>
        <p:blipFill rotWithShape="1">
          <a:blip r:embed="rId4">
            <a:alphaModFix/>
          </a:blip>
          <a:srcRect b="0" l="0" r="0" t="0"/>
          <a:stretch/>
        </p:blipFill>
        <p:spPr>
          <a:xfrm>
            <a:off x="1534664" y="351846"/>
            <a:ext cx="5805074" cy="39117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94" name="Google Shape;1094;p12"/>
          <p:cNvSpPr txBox="1"/>
          <p:nvPr/>
        </p:nvSpPr>
        <p:spPr>
          <a:xfrm>
            <a:off x="248500" y="213200"/>
            <a:ext cx="4000800" cy="1446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2200" u="none" cap="none" strike="noStrike">
                <a:solidFill>
                  <a:schemeClr val="dk1"/>
                </a:solidFill>
                <a:latin typeface="Press Start 2P"/>
                <a:ea typeface="Press Start 2P"/>
                <a:cs typeface="Press Start 2P"/>
                <a:sym typeface="Press Start 2P"/>
              </a:rPr>
              <a:t>Binary Search</a:t>
            </a:r>
            <a:endParaRPr b="1" i="0" sz="2200" u="none" cap="none" strike="noStrike">
              <a:solidFill>
                <a:schemeClr val="dk1"/>
              </a:solidFill>
              <a:latin typeface="Press Start 2P"/>
              <a:ea typeface="Press Start 2P"/>
              <a:cs typeface="Press Start 2P"/>
              <a:sym typeface="Press Start 2P"/>
            </a:endParaRPr>
          </a:p>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Verdana"/>
              <a:ea typeface="Verdana"/>
              <a:cs typeface="Verdana"/>
              <a:sym typeface="Verdana"/>
            </a:endParaRPr>
          </a:p>
        </p:txBody>
      </p:sp>
      <p:sp>
        <p:nvSpPr>
          <p:cNvPr id="1095" name="Google Shape;1095;p12"/>
          <p:cNvSpPr txBox="1"/>
          <p:nvPr/>
        </p:nvSpPr>
        <p:spPr>
          <a:xfrm>
            <a:off x="248500" y="1324950"/>
            <a:ext cx="81735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1A1A1A"/>
                </a:solidFill>
                <a:latin typeface="Verdana"/>
                <a:ea typeface="Verdana"/>
                <a:cs typeface="Verdana"/>
                <a:sym typeface="Verdana"/>
              </a:rPr>
              <a:t>Binary Search can be defined as a searching algorithm </a:t>
            </a:r>
            <a:r>
              <a:rPr b="1" i="0" lang="en" sz="3000" u="none" cap="none" strike="noStrike">
                <a:solidFill>
                  <a:srgbClr val="1A1A1A"/>
                </a:solidFill>
                <a:latin typeface="Verdana"/>
                <a:ea typeface="Verdana"/>
                <a:cs typeface="Verdana"/>
                <a:sym typeface="Verdana"/>
              </a:rPr>
              <a:t>used in sorted array</a:t>
            </a:r>
            <a:r>
              <a:rPr b="0" i="0" lang="en" sz="3000" u="none" cap="none" strike="noStrike">
                <a:solidFill>
                  <a:srgbClr val="1A1A1A"/>
                </a:solidFill>
                <a:latin typeface="Verdana"/>
                <a:ea typeface="Verdana"/>
                <a:cs typeface="Verdana"/>
                <a:sym typeface="Verdana"/>
              </a:rPr>
              <a:t>  by repeatedly dividing the search space in halves. It reduces the time complexity to O(log N). </a:t>
            </a:r>
            <a:endParaRPr b="0" i="0" sz="3000" u="none" cap="none" strike="noStrike">
              <a:solidFill>
                <a:srgbClr val="1A1A1A"/>
              </a:solidFill>
              <a:latin typeface="Verdana"/>
              <a:ea typeface="Verdana"/>
              <a:cs typeface="Verdana"/>
              <a:sym typeface="Verdana"/>
            </a:endParaRPr>
          </a:p>
        </p:txBody>
      </p:sp>
      <p:sp>
        <p:nvSpPr>
          <p:cNvPr id="1096" name="Google Shape;1096;p12"/>
          <p:cNvSpPr txBox="1"/>
          <p:nvPr/>
        </p:nvSpPr>
        <p:spPr>
          <a:xfrm>
            <a:off x="7561880" y="431694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60</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p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02" name="Google Shape;1102;p13"/>
          <p:cNvSpPr txBox="1"/>
          <p:nvPr>
            <p:ph type="ctrTitle"/>
          </p:nvPr>
        </p:nvSpPr>
        <p:spPr>
          <a:xfrm>
            <a:off x="246175" y="275250"/>
            <a:ext cx="5511600" cy="51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2200">
                <a:solidFill>
                  <a:schemeClr val="dk1"/>
                </a:solidFill>
                <a:latin typeface="Press Start 2P"/>
                <a:ea typeface="Press Start 2P"/>
                <a:cs typeface="Press Start 2P"/>
                <a:sym typeface="Press Start 2P"/>
              </a:rPr>
              <a:t>To find element 24</a:t>
            </a:r>
            <a:endParaRPr sz="2200">
              <a:solidFill>
                <a:schemeClr val="dk1"/>
              </a:solidFill>
              <a:latin typeface="Press Start 2P"/>
              <a:ea typeface="Press Start 2P"/>
              <a:cs typeface="Press Start 2P"/>
              <a:sym typeface="Press Start 2P"/>
            </a:endParaRPr>
          </a:p>
        </p:txBody>
      </p:sp>
      <p:graphicFrame>
        <p:nvGraphicFramePr>
          <p:cNvPr id="1103" name="Google Shape;1103;p13"/>
          <p:cNvGraphicFramePr/>
          <p:nvPr/>
        </p:nvGraphicFramePr>
        <p:xfrm>
          <a:off x="931850" y="1285400"/>
          <a:ext cx="3000000" cy="3000000"/>
        </p:xfrm>
        <a:graphic>
          <a:graphicData uri="http://schemas.openxmlformats.org/drawingml/2006/table">
            <a:tbl>
              <a:tblPr>
                <a:noFill/>
                <a:tableStyleId>{9FC4CFC3-A0B2-436E-8FC2-AE7B83E6ED1F}</a:tableStyleId>
              </a:tblPr>
              <a:tblGrid>
                <a:gridCol w="603250"/>
                <a:gridCol w="506800"/>
                <a:gridCol w="699700"/>
                <a:gridCol w="603250"/>
                <a:gridCol w="603250"/>
                <a:gridCol w="603250"/>
                <a:gridCol w="603250"/>
                <a:gridCol w="603250"/>
                <a:gridCol w="603250"/>
                <a:gridCol w="603250"/>
                <a:gridCol w="603250"/>
                <a:gridCol w="603250"/>
              </a:tblGrid>
              <a:tr h="4002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solidFill>
                      <a:srgbClr val="3C78D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13</a:t>
                      </a:r>
                      <a:endParaRPr sz="1400" u="none" cap="none" strike="noStrike"/>
                    </a:p>
                  </a:txBody>
                  <a:tcPr marT="91425" marB="91425" marR="91425" marL="91425">
                    <a:solidFill>
                      <a:srgbClr val="99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45</a:t>
                      </a:r>
                      <a:endParaRPr sz="1400" u="none" cap="none" strike="noStrike"/>
                    </a:p>
                  </a:txBody>
                  <a:tcPr marT="91425" marB="91425" marR="91425" marL="91425">
                    <a:solidFill>
                      <a:srgbClr val="FFAB40"/>
                    </a:solidFill>
                  </a:tcPr>
                </a:tc>
              </a:tr>
            </a:tbl>
          </a:graphicData>
        </a:graphic>
      </p:graphicFrame>
      <p:graphicFrame>
        <p:nvGraphicFramePr>
          <p:cNvPr id="1104" name="Google Shape;1104;p13"/>
          <p:cNvGraphicFramePr/>
          <p:nvPr/>
        </p:nvGraphicFramePr>
        <p:xfrm>
          <a:off x="931850" y="1927550"/>
          <a:ext cx="3000000" cy="3000000"/>
        </p:xfrm>
        <a:graphic>
          <a:graphicData uri="http://schemas.openxmlformats.org/drawingml/2006/table">
            <a:tbl>
              <a:tblPr>
                <a:noFill/>
                <a:tableStyleId>{9FC4CFC3-A0B2-436E-8FC2-AE7B83E6ED1F}</a:tableStyleId>
              </a:tblPr>
              <a:tblGrid>
                <a:gridCol w="603250"/>
                <a:gridCol w="593550"/>
                <a:gridCol w="612950"/>
                <a:gridCol w="603250"/>
                <a:gridCol w="603250"/>
                <a:gridCol w="603250"/>
                <a:gridCol w="603250"/>
                <a:gridCol w="603250"/>
                <a:gridCol w="603250"/>
                <a:gridCol w="603250"/>
                <a:gridCol w="603250"/>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16</a:t>
                      </a:r>
                      <a:endParaRPr sz="1400" u="none" cap="none" strike="noStrike"/>
                    </a:p>
                  </a:txBody>
                  <a:tcPr marT="91425" marB="91425" marR="91425" marL="91425">
                    <a:solidFill>
                      <a:srgbClr val="6D9EE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19</a:t>
                      </a:r>
                      <a:endParaRPr sz="1400" u="none" cap="none" strike="noStrike"/>
                    </a:p>
                  </a:txBody>
                  <a:tcPr marT="91425" marB="91425" marR="91425" marL="91425">
                    <a:lnR cap="flat" cmpd="sng" w="9525">
                      <a:solidFill>
                        <a:srgbClr val="B7B7B7"/>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22</a:t>
                      </a:r>
                      <a:endParaRPr sz="1400" u="none" cap="none" strike="noStrike"/>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7B7B7"/>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24</a:t>
                      </a:r>
                      <a:endParaRPr sz="1400" u="none" cap="none" strike="noStrike"/>
                    </a:p>
                  </a:txBody>
                  <a:tcPr marT="91425" marB="91425" marR="91425" marL="91425">
                    <a:lnL cap="flat" cmpd="sng" w="9525">
                      <a:solidFill>
                        <a:srgbClr val="B7B7B7"/>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45</a:t>
                      </a:r>
                      <a:endParaRPr sz="1400" u="none" cap="none" strike="noStrike"/>
                    </a:p>
                  </a:txBody>
                  <a:tcPr marT="91425" marB="91425" marR="91425" marL="91425">
                    <a:solidFill>
                      <a:srgbClr val="FFAB40"/>
                    </a:solidFill>
                  </a:tcPr>
                </a:tc>
              </a:tr>
            </a:tbl>
          </a:graphicData>
        </a:graphic>
      </p:graphicFrame>
      <p:graphicFrame>
        <p:nvGraphicFramePr>
          <p:cNvPr id="1105" name="Google Shape;1105;p13"/>
          <p:cNvGraphicFramePr/>
          <p:nvPr/>
        </p:nvGraphicFramePr>
        <p:xfrm>
          <a:off x="931850" y="2561900"/>
          <a:ext cx="3000000" cy="3000000"/>
        </p:xfrm>
        <a:graphic>
          <a:graphicData uri="http://schemas.openxmlformats.org/drawingml/2006/table">
            <a:tbl>
              <a:tblPr>
                <a:noFill/>
                <a:tableStyleId>{9FC4CFC3-A0B2-436E-8FC2-AE7B83E6ED1F}</a:tableStyleId>
              </a:tblPr>
              <a:tblGrid>
                <a:gridCol w="603250"/>
                <a:gridCol w="593550"/>
                <a:gridCol w="612950"/>
                <a:gridCol w="603250"/>
                <a:gridCol w="603250"/>
                <a:gridCol w="603250"/>
                <a:gridCol w="603250"/>
                <a:gridCol w="603250"/>
                <a:gridCol w="603250"/>
                <a:gridCol w="603250"/>
                <a:gridCol w="603250"/>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22</a:t>
                      </a:r>
                      <a:endParaRPr sz="1400" u="none" cap="none" strike="noStrike"/>
                    </a:p>
                  </a:txBody>
                  <a:tcPr marT="91425" marB="91425" marR="91425" marL="91425">
                    <a:lnR cap="flat" cmpd="sng" w="9525">
                      <a:solidFill>
                        <a:srgbClr val="6D9EEB"/>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24</a:t>
                      </a:r>
                      <a:endParaRPr sz="1400" u="none" cap="none" strike="noStrike"/>
                    </a:p>
                  </a:txBody>
                  <a:tcPr marT="91425" marB="91425" marR="91425" marL="91425">
                    <a:lnL cap="flat" cmpd="sng" w="9525">
                      <a:solidFill>
                        <a:srgbClr val="6D9EEB"/>
                      </a:solidFill>
                      <a:prstDash val="solid"/>
                      <a:round/>
                      <a:headEnd len="sm" w="sm" type="none"/>
                      <a:tailEnd len="sm" w="sm" type="none"/>
                    </a:lnL>
                    <a:lnR cap="flat" cmpd="sng" w="9525">
                      <a:solidFill>
                        <a:srgbClr val="6D9EEB"/>
                      </a:solidFill>
                      <a:prstDash val="solid"/>
                      <a:round/>
                      <a:headEnd len="sm" w="sm" type="none"/>
                      <a:tailEnd len="sm" w="sm" type="none"/>
                    </a:lnR>
                    <a:lnT cap="flat" cmpd="sng" w="9525">
                      <a:solidFill>
                        <a:srgbClr val="6D9EEB"/>
                      </a:solidFill>
                      <a:prstDash val="solid"/>
                      <a:round/>
                      <a:headEnd len="sm" w="sm" type="none"/>
                      <a:tailEnd len="sm" w="sm" type="none"/>
                    </a:lnT>
                    <a:lnB cap="flat" cmpd="sng" w="9525">
                      <a:solidFill>
                        <a:srgbClr val="6D9EEB"/>
                      </a:solidFill>
                      <a:prstDash val="solid"/>
                      <a:round/>
                      <a:headEnd len="sm" w="sm" type="none"/>
                      <a:tailEnd len="sm" w="sm" type="none"/>
                    </a:lnB>
                    <a:solidFill>
                      <a:srgbClr val="6D9EE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34</a:t>
                      </a:r>
                      <a:endParaRPr sz="1400" u="none" cap="none" strike="noStrike"/>
                    </a:p>
                  </a:txBody>
                  <a:tcPr marT="91425" marB="91425" marR="91425" marL="91425">
                    <a:lnL cap="flat" cmpd="sng" w="9525">
                      <a:solidFill>
                        <a:srgbClr val="6D9EEB"/>
                      </a:solidFill>
                      <a:prstDash val="solid"/>
                      <a:round/>
                      <a:headEnd len="sm" w="sm" type="none"/>
                      <a:tailEnd len="sm" w="sm" type="none"/>
                    </a:lnL>
                    <a:solidFill>
                      <a:srgbClr val="CCCC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45</a:t>
                      </a:r>
                      <a:endParaRPr sz="1400" u="none" cap="none" strike="noStrike"/>
                    </a:p>
                  </a:txBody>
                  <a:tcPr marT="91425" marB="91425" marR="91425" marL="91425">
                    <a:solidFill>
                      <a:srgbClr val="FFAB40"/>
                    </a:solidFill>
                  </a:tcPr>
                </a:tc>
              </a:tr>
            </a:tbl>
          </a:graphicData>
        </a:graphic>
      </p:graphicFrame>
      <p:graphicFrame>
        <p:nvGraphicFramePr>
          <p:cNvPr id="1106" name="Google Shape;1106;p13"/>
          <p:cNvGraphicFramePr/>
          <p:nvPr/>
        </p:nvGraphicFramePr>
        <p:xfrm>
          <a:off x="931850" y="3196250"/>
          <a:ext cx="3000000" cy="3000000"/>
        </p:xfrm>
        <a:graphic>
          <a:graphicData uri="http://schemas.openxmlformats.org/drawingml/2006/table">
            <a:tbl>
              <a:tblPr>
                <a:noFill/>
                <a:tableStyleId>{9FC4CFC3-A0B2-436E-8FC2-AE7B83E6ED1F}</a:tableStyleId>
              </a:tblPr>
              <a:tblGrid>
                <a:gridCol w="603250"/>
                <a:gridCol w="581175"/>
                <a:gridCol w="625325"/>
                <a:gridCol w="603250"/>
                <a:gridCol w="603250"/>
                <a:gridCol w="603250"/>
                <a:gridCol w="603250"/>
                <a:gridCol w="603250"/>
                <a:gridCol w="603250"/>
                <a:gridCol w="603250"/>
                <a:gridCol w="603250"/>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24</a:t>
                      </a:r>
                      <a:endParaRPr sz="1400" u="none" cap="none" strike="noStrike"/>
                    </a:p>
                  </a:txBody>
                  <a:tcPr marT="91425" marB="91425" marR="91425" marL="91425">
                    <a:solidFill>
                      <a:srgbClr val="7F60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45</a:t>
                      </a:r>
                      <a:endParaRPr sz="1400" u="none" cap="none" strike="noStrike"/>
                    </a:p>
                  </a:txBody>
                  <a:tcPr marT="91425" marB="91425" marR="91425" marL="91425">
                    <a:solidFill>
                      <a:srgbClr val="FFFFFF"/>
                    </a:solidFill>
                  </a:tcPr>
                </a:tc>
              </a:tr>
            </a:tbl>
          </a:graphicData>
        </a:graphic>
      </p:graphicFrame>
      <p:sp>
        <p:nvSpPr>
          <p:cNvPr id="1107" name="Google Shape;1107;p13"/>
          <p:cNvSpPr/>
          <p:nvPr/>
        </p:nvSpPr>
        <p:spPr>
          <a:xfrm>
            <a:off x="998675" y="2000375"/>
            <a:ext cx="3473406" cy="319575"/>
          </a:xfrm>
          <a:custGeom>
            <a:rect b="b" l="l" r="r" t="t"/>
            <a:pathLst>
              <a:path extrusionOk="0" h="12783" w="154305">
                <a:moveTo>
                  <a:pt x="154305" y="1821"/>
                </a:moveTo>
                <a:cubicBezTo>
                  <a:pt x="150740" y="3642"/>
                  <a:pt x="139891" y="12897"/>
                  <a:pt x="132912" y="12745"/>
                </a:cubicBezTo>
                <a:cubicBezTo>
                  <a:pt x="125933" y="12593"/>
                  <a:pt x="121077" y="1138"/>
                  <a:pt x="112429" y="910"/>
                </a:cubicBezTo>
                <a:cubicBezTo>
                  <a:pt x="103781" y="682"/>
                  <a:pt x="91036" y="11455"/>
                  <a:pt x="81022" y="11379"/>
                </a:cubicBezTo>
                <a:cubicBezTo>
                  <a:pt x="71008" y="11303"/>
                  <a:pt x="61298" y="379"/>
                  <a:pt x="52346" y="455"/>
                </a:cubicBezTo>
                <a:cubicBezTo>
                  <a:pt x="43394" y="531"/>
                  <a:pt x="36035" y="11911"/>
                  <a:pt x="27311" y="11835"/>
                </a:cubicBezTo>
                <a:cubicBezTo>
                  <a:pt x="18587" y="11759"/>
                  <a:pt x="4552" y="1973"/>
                  <a:pt x="0" y="0"/>
                </a:cubicBezTo>
              </a:path>
            </a:pathLst>
          </a:cu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3"/>
          <p:cNvSpPr/>
          <p:nvPr/>
        </p:nvSpPr>
        <p:spPr>
          <a:xfrm rot="10800000">
            <a:off x="931850" y="1931625"/>
            <a:ext cx="3540142" cy="319575"/>
          </a:xfrm>
          <a:custGeom>
            <a:rect b="b" l="l" r="r" t="t"/>
            <a:pathLst>
              <a:path extrusionOk="0" h="12783" w="154305">
                <a:moveTo>
                  <a:pt x="154305" y="1821"/>
                </a:moveTo>
                <a:cubicBezTo>
                  <a:pt x="150740" y="3642"/>
                  <a:pt x="139891" y="12897"/>
                  <a:pt x="132912" y="12745"/>
                </a:cubicBezTo>
                <a:cubicBezTo>
                  <a:pt x="125933" y="12593"/>
                  <a:pt x="121077" y="1138"/>
                  <a:pt x="112429" y="910"/>
                </a:cubicBezTo>
                <a:cubicBezTo>
                  <a:pt x="103781" y="682"/>
                  <a:pt x="91036" y="11455"/>
                  <a:pt x="81022" y="11379"/>
                </a:cubicBezTo>
                <a:cubicBezTo>
                  <a:pt x="71008" y="11303"/>
                  <a:pt x="61298" y="379"/>
                  <a:pt x="52346" y="455"/>
                </a:cubicBezTo>
                <a:cubicBezTo>
                  <a:pt x="43394" y="531"/>
                  <a:pt x="36035" y="11911"/>
                  <a:pt x="27311" y="11835"/>
                </a:cubicBezTo>
                <a:cubicBezTo>
                  <a:pt x="18587" y="11759"/>
                  <a:pt x="4552" y="1973"/>
                  <a:pt x="0" y="0"/>
                </a:cubicBezTo>
              </a:path>
            </a:pathLst>
          </a:cu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3"/>
          <p:cNvSpPr/>
          <p:nvPr/>
        </p:nvSpPr>
        <p:spPr>
          <a:xfrm>
            <a:off x="1067132" y="2632700"/>
            <a:ext cx="5293819" cy="319575"/>
          </a:xfrm>
          <a:custGeom>
            <a:rect b="b" l="l" r="r" t="t"/>
            <a:pathLst>
              <a:path extrusionOk="0" h="12783" w="154305">
                <a:moveTo>
                  <a:pt x="154305" y="1821"/>
                </a:moveTo>
                <a:cubicBezTo>
                  <a:pt x="150740" y="3642"/>
                  <a:pt x="139891" y="12897"/>
                  <a:pt x="132912" y="12745"/>
                </a:cubicBezTo>
                <a:cubicBezTo>
                  <a:pt x="125933" y="12593"/>
                  <a:pt x="121077" y="1138"/>
                  <a:pt x="112429" y="910"/>
                </a:cubicBezTo>
                <a:cubicBezTo>
                  <a:pt x="103781" y="682"/>
                  <a:pt x="91036" y="11455"/>
                  <a:pt x="81022" y="11379"/>
                </a:cubicBezTo>
                <a:cubicBezTo>
                  <a:pt x="71008" y="11303"/>
                  <a:pt x="61298" y="379"/>
                  <a:pt x="52346" y="455"/>
                </a:cubicBezTo>
                <a:cubicBezTo>
                  <a:pt x="43394" y="531"/>
                  <a:pt x="36035" y="11911"/>
                  <a:pt x="27311" y="11835"/>
                </a:cubicBezTo>
                <a:cubicBezTo>
                  <a:pt x="18587" y="11759"/>
                  <a:pt x="4552" y="1973"/>
                  <a:pt x="0" y="0"/>
                </a:cubicBezTo>
              </a:path>
            </a:pathLst>
          </a:cu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3"/>
          <p:cNvSpPr/>
          <p:nvPr/>
        </p:nvSpPr>
        <p:spPr>
          <a:xfrm rot="10800000">
            <a:off x="965312" y="2563950"/>
            <a:ext cx="5395660" cy="319575"/>
          </a:xfrm>
          <a:custGeom>
            <a:rect b="b" l="l" r="r" t="t"/>
            <a:pathLst>
              <a:path extrusionOk="0" h="12783" w="154305">
                <a:moveTo>
                  <a:pt x="154305" y="1821"/>
                </a:moveTo>
                <a:cubicBezTo>
                  <a:pt x="150740" y="3642"/>
                  <a:pt x="139891" y="12897"/>
                  <a:pt x="132912" y="12745"/>
                </a:cubicBezTo>
                <a:cubicBezTo>
                  <a:pt x="125933" y="12593"/>
                  <a:pt x="121077" y="1138"/>
                  <a:pt x="112429" y="910"/>
                </a:cubicBezTo>
                <a:cubicBezTo>
                  <a:pt x="103781" y="682"/>
                  <a:pt x="91036" y="11455"/>
                  <a:pt x="81022" y="11379"/>
                </a:cubicBezTo>
                <a:cubicBezTo>
                  <a:pt x="71008" y="11303"/>
                  <a:pt x="61298" y="379"/>
                  <a:pt x="52346" y="455"/>
                </a:cubicBezTo>
                <a:cubicBezTo>
                  <a:pt x="43394" y="531"/>
                  <a:pt x="36035" y="11911"/>
                  <a:pt x="27311" y="11835"/>
                </a:cubicBezTo>
                <a:cubicBezTo>
                  <a:pt x="18587" y="11759"/>
                  <a:pt x="4552" y="1973"/>
                  <a:pt x="0" y="0"/>
                </a:cubicBezTo>
              </a:path>
            </a:pathLst>
          </a:cu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3"/>
          <p:cNvSpPr/>
          <p:nvPr/>
        </p:nvSpPr>
        <p:spPr>
          <a:xfrm>
            <a:off x="1034314" y="3265000"/>
            <a:ext cx="5326609" cy="319575"/>
          </a:xfrm>
          <a:custGeom>
            <a:rect b="b" l="l" r="r" t="t"/>
            <a:pathLst>
              <a:path extrusionOk="0" h="12783" w="154305">
                <a:moveTo>
                  <a:pt x="154305" y="1821"/>
                </a:moveTo>
                <a:cubicBezTo>
                  <a:pt x="150740" y="3642"/>
                  <a:pt x="139891" y="12897"/>
                  <a:pt x="132912" y="12745"/>
                </a:cubicBezTo>
                <a:cubicBezTo>
                  <a:pt x="125933" y="12593"/>
                  <a:pt x="121077" y="1138"/>
                  <a:pt x="112429" y="910"/>
                </a:cubicBezTo>
                <a:cubicBezTo>
                  <a:pt x="103781" y="682"/>
                  <a:pt x="91036" y="11455"/>
                  <a:pt x="81022" y="11379"/>
                </a:cubicBezTo>
                <a:cubicBezTo>
                  <a:pt x="71008" y="11303"/>
                  <a:pt x="61298" y="379"/>
                  <a:pt x="52346" y="455"/>
                </a:cubicBezTo>
                <a:cubicBezTo>
                  <a:pt x="43394" y="531"/>
                  <a:pt x="36035" y="11911"/>
                  <a:pt x="27311" y="11835"/>
                </a:cubicBezTo>
                <a:cubicBezTo>
                  <a:pt x="18587" y="11759"/>
                  <a:pt x="4552" y="1973"/>
                  <a:pt x="0" y="0"/>
                </a:cubicBezTo>
              </a:path>
            </a:pathLst>
          </a:cu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3"/>
          <p:cNvSpPr/>
          <p:nvPr/>
        </p:nvSpPr>
        <p:spPr>
          <a:xfrm rot="10800000">
            <a:off x="931750" y="3196250"/>
            <a:ext cx="5429221" cy="319575"/>
          </a:xfrm>
          <a:custGeom>
            <a:rect b="b" l="l" r="r" t="t"/>
            <a:pathLst>
              <a:path extrusionOk="0" h="12783" w="154305">
                <a:moveTo>
                  <a:pt x="154305" y="1821"/>
                </a:moveTo>
                <a:cubicBezTo>
                  <a:pt x="150740" y="3642"/>
                  <a:pt x="139891" y="12897"/>
                  <a:pt x="132912" y="12745"/>
                </a:cubicBezTo>
                <a:cubicBezTo>
                  <a:pt x="125933" y="12593"/>
                  <a:pt x="121077" y="1138"/>
                  <a:pt x="112429" y="910"/>
                </a:cubicBezTo>
                <a:cubicBezTo>
                  <a:pt x="103781" y="682"/>
                  <a:pt x="91036" y="11455"/>
                  <a:pt x="81022" y="11379"/>
                </a:cubicBezTo>
                <a:cubicBezTo>
                  <a:pt x="71008" y="11303"/>
                  <a:pt x="61298" y="379"/>
                  <a:pt x="52346" y="455"/>
                </a:cubicBezTo>
                <a:cubicBezTo>
                  <a:pt x="43394" y="531"/>
                  <a:pt x="36035" y="11911"/>
                  <a:pt x="27311" y="11835"/>
                </a:cubicBezTo>
                <a:cubicBezTo>
                  <a:pt x="18587" y="11759"/>
                  <a:pt x="4552" y="1973"/>
                  <a:pt x="0" y="0"/>
                </a:cubicBezTo>
              </a:path>
            </a:pathLst>
          </a:cu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3"/>
          <p:cNvSpPr/>
          <p:nvPr/>
        </p:nvSpPr>
        <p:spPr>
          <a:xfrm>
            <a:off x="6987127" y="3265000"/>
            <a:ext cx="1183905" cy="319575"/>
          </a:xfrm>
          <a:custGeom>
            <a:rect b="b" l="l" r="r" t="t"/>
            <a:pathLst>
              <a:path extrusionOk="0" h="12783" w="154305">
                <a:moveTo>
                  <a:pt x="154305" y="1821"/>
                </a:moveTo>
                <a:cubicBezTo>
                  <a:pt x="150740" y="3642"/>
                  <a:pt x="139891" y="12897"/>
                  <a:pt x="132912" y="12745"/>
                </a:cubicBezTo>
                <a:cubicBezTo>
                  <a:pt x="125933" y="12593"/>
                  <a:pt x="121077" y="1138"/>
                  <a:pt x="112429" y="910"/>
                </a:cubicBezTo>
                <a:cubicBezTo>
                  <a:pt x="103781" y="682"/>
                  <a:pt x="91036" y="11455"/>
                  <a:pt x="81022" y="11379"/>
                </a:cubicBezTo>
                <a:cubicBezTo>
                  <a:pt x="71008" y="11303"/>
                  <a:pt x="61298" y="379"/>
                  <a:pt x="52346" y="455"/>
                </a:cubicBezTo>
                <a:cubicBezTo>
                  <a:pt x="43394" y="531"/>
                  <a:pt x="36035" y="11911"/>
                  <a:pt x="27311" y="11835"/>
                </a:cubicBezTo>
                <a:cubicBezTo>
                  <a:pt x="18587" y="11759"/>
                  <a:pt x="4552" y="1973"/>
                  <a:pt x="0" y="0"/>
                </a:cubicBezTo>
              </a:path>
            </a:pathLst>
          </a:cu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3"/>
          <p:cNvSpPr/>
          <p:nvPr/>
        </p:nvSpPr>
        <p:spPr>
          <a:xfrm rot="10800000">
            <a:off x="6964544" y="3196250"/>
            <a:ext cx="1206279" cy="319575"/>
          </a:xfrm>
          <a:custGeom>
            <a:rect b="b" l="l" r="r" t="t"/>
            <a:pathLst>
              <a:path extrusionOk="0" h="12783" w="154305">
                <a:moveTo>
                  <a:pt x="154305" y="1821"/>
                </a:moveTo>
                <a:cubicBezTo>
                  <a:pt x="150740" y="3642"/>
                  <a:pt x="139891" y="12897"/>
                  <a:pt x="132912" y="12745"/>
                </a:cubicBezTo>
                <a:cubicBezTo>
                  <a:pt x="125933" y="12593"/>
                  <a:pt x="121077" y="1138"/>
                  <a:pt x="112429" y="910"/>
                </a:cubicBezTo>
                <a:cubicBezTo>
                  <a:pt x="103781" y="682"/>
                  <a:pt x="91036" y="11455"/>
                  <a:pt x="81022" y="11379"/>
                </a:cubicBezTo>
                <a:cubicBezTo>
                  <a:pt x="71008" y="11303"/>
                  <a:pt x="61298" y="379"/>
                  <a:pt x="52346" y="455"/>
                </a:cubicBezTo>
                <a:cubicBezTo>
                  <a:pt x="43394" y="531"/>
                  <a:pt x="36035" y="11911"/>
                  <a:pt x="27311" y="11835"/>
                </a:cubicBezTo>
                <a:cubicBezTo>
                  <a:pt x="18587" y="11759"/>
                  <a:pt x="4552" y="1973"/>
                  <a:pt x="0" y="0"/>
                </a:cubicBezTo>
              </a:path>
            </a:pathLst>
          </a:cu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3"/>
          <p:cNvSpPr txBox="1"/>
          <p:nvPr/>
        </p:nvSpPr>
        <p:spPr>
          <a:xfrm>
            <a:off x="681900" y="3830600"/>
            <a:ext cx="7539600" cy="117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95959"/>
                </a:solidFill>
                <a:latin typeface="Arial"/>
                <a:ea typeface="Arial"/>
                <a:cs typeface="Arial"/>
                <a:sym typeface="Arial"/>
              </a:rPr>
              <a:t>                                    Element is found at index 9</a:t>
            </a:r>
            <a:endParaRPr b="0" i="0" sz="1800" u="none" cap="none" strike="noStrike">
              <a:solidFill>
                <a:srgbClr val="595959"/>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1800"/>
              <a:buFont typeface="Arial"/>
              <a:buNone/>
            </a:pPr>
            <a:r>
              <a:rPr b="0" i="0" lang="en" sz="1800" u="none" cap="none" strike="noStrike">
                <a:solidFill>
                  <a:srgbClr val="595959"/>
                </a:solidFill>
                <a:latin typeface="Arial"/>
                <a:ea typeface="Arial"/>
                <a:cs typeface="Arial"/>
                <a:sym typeface="Arial"/>
              </a:rPr>
              <a:t>                             </a:t>
            </a:r>
            <a:r>
              <a:rPr b="0" i="0" lang="en" sz="3000" u="sng" cap="none" strike="noStrike">
                <a:solidFill>
                  <a:srgbClr val="0097A7"/>
                </a:solidFill>
                <a:latin typeface="Arial"/>
                <a:ea typeface="Arial"/>
                <a:cs typeface="Arial"/>
                <a:sym typeface="Arial"/>
                <a:hlinkClick r:id="rId4">
                  <a:extLst>
                    <a:ext uri="{A12FA001-AC4F-418D-AE19-62706E023703}">
                      <ahyp:hlinkClr val="tx"/>
                    </a:ext>
                  </a:extLst>
                </a:hlinkClick>
              </a:rPr>
              <a:t>https://ideone.com/1f5ocT</a:t>
            </a:r>
            <a:endParaRPr b="0" i="0" sz="1400" u="none" cap="none" strike="noStrike">
              <a:solidFill>
                <a:srgbClr val="000000"/>
              </a:solidFill>
              <a:latin typeface="Arial"/>
              <a:ea typeface="Arial"/>
              <a:cs typeface="Arial"/>
              <a:sym typeface="Arial"/>
            </a:endParaRPr>
          </a:p>
        </p:txBody>
      </p:sp>
      <p:sp>
        <p:nvSpPr>
          <p:cNvPr id="1116" name="Google Shape;1116;p13"/>
          <p:cNvSpPr txBox="1"/>
          <p:nvPr/>
        </p:nvSpPr>
        <p:spPr>
          <a:xfrm>
            <a:off x="7579079" y="430285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61</a:t>
            </a:r>
            <a:endParaRPr b="1" i="0" sz="1800" u="none" cap="none" strike="noStrike">
              <a:solidFill>
                <a:schemeClr val="lt1"/>
              </a:solidFill>
              <a:latin typeface="Arial"/>
              <a:ea typeface="Arial"/>
              <a:cs typeface="Arial"/>
              <a:sym typeface="Aria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3" name="Google Shape;153;p26"/>
          <p:cNvSpPr txBox="1"/>
          <p:nvPr/>
        </p:nvSpPr>
        <p:spPr>
          <a:xfrm>
            <a:off x="194700" y="326925"/>
            <a:ext cx="7828200" cy="512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2200" u="none" cap="none" strike="noStrike">
                <a:solidFill>
                  <a:srgbClr val="FFFFFF"/>
                </a:solidFill>
                <a:latin typeface="Press Start 2P"/>
                <a:ea typeface="Press Start 2P"/>
                <a:cs typeface="Press Start 2P"/>
                <a:sym typeface="Press Start 2P"/>
              </a:rPr>
              <a:t> </a:t>
            </a:r>
            <a:r>
              <a:rPr b="0" i="0" lang="en" sz="2200" u="none" cap="none" strike="noStrike">
                <a:solidFill>
                  <a:schemeClr val="dk1"/>
                </a:solidFill>
                <a:latin typeface="Press Start 2P"/>
                <a:ea typeface="Press Start 2P"/>
                <a:cs typeface="Press Start 2P"/>
                <a:sym typeface="Press Start 2P"/>
              </a:rPr>
              <a:t>Question</a:t>
            </a:r>
            <a:endParaRPr b="0" i="0" sz="2200" u="none" cap="none" strike="noStrike">
              <a:solidFill>
                <a:schemeClr val="dk1"/>
              </a:solidFill>
              <a:latin typeface="Press Start 2P"/>
              <a:ea typeface="Press Start 2P"/>
              <a:cs typeface="Press Start 2P"/>
              <a:sym typeface="Press Start 2P"/>
            </a:endParaRPr>
          </a:p>
        </p:txBody>
      </p:sp>
      <p:sp>
        <p:nvSpPr>
          <p:cNvPr id="154" name="Google Shape;154;p26"/>
          <p:cNvSpPr txBox="1"/>
          <p:nvPr/>
        </p:nvSpPr>
        <p:spPr>
          <a:xfrm>
            <a:off x="311700" y="1206096"/>
            <a:ext cx="5160300" cy="319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300"/>
              <a:buFont typeface="Arial"/>
              <a:buNone/>
            </a:pPr>
            <a:r>
              <a:rPr b="1" i="0" lang="en" sz="2300" u="none" cap="none" strike="noStrike">
                <a:solidFill>
                  <a:schemeClr val="dk1"/>
                </a:solidFill>
                <a:latin typeface="Verdana"/>
                <a:ea typeface="Verdana"/>
                <a:cs typeface="Verdana"/>
                <a:sym typeface="Verdana"/>
              </a:rPr>
              <a:t>Given a sorted array A (sorted in ascending order),</a:t>
            </a:r>
            <a:endParaRPr b="1" i="0" sz="2300" u="none" cap="none" strike="noStrike">
              <a:solidFill>
                <a:schemeClr val="dk1"/>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300"/>
              <a:buFont typeface="Arial"/>
              <a:buNone/>
            </a:pPr>
            <a:r>
              <a:rPr b="1" i="0" lang="en" sz="2300" u="none" cap="none" strike="noStrike">
                <a:solidFill>
                  <a:schemeClr val="dk1"/>
                </a:solidFill>
                <a:latin typeface="Verdana"/>
                <a:ea typeface="Verdana"/>
                <a:cs typeface="Verdana"/>
                <a:sym typeface="Verdana"/>
              </a:rPr>
              <a:t>having N integers, find if there exists any pair of</a:t>
            </a:r>
            <a:endParaRPr b="1" i="0" sz="2300" u="none" cap="none" strike="noStrike">
              <a:solidFill>
                <a:schemeClr val="dk1"/>
              </a:solidFill>
              <a:latin typeface="Verdana"/>
              <a:ea typeface="Verdana"/>
              <a:cs typeface="Verdana"/>
              <a:sym typeface="Verdana"/>
            </a:endParaRPr>
          </a:p>
          <a:p>
            <a:pPr indent="0" lvl="0" marL="0" marR="0" rtl="0" algn="l">
              <a:lnSpc>
                <a:spcPct val="150000"/>
              </a:lnSpc>
              <a:spcBef>
                <a:spcPts val="0"/>
              </a:spcBef>
              <a:spcAft>
                <a:spcPts val="0"/>
              </a:spcAft>
              <a:buClr>
                <a:srgbClr val="000000"/>
              </a:buClr>
              <a:buSzPts val="2300"/>
              <a:buFont typeface="Arial"/>
              <a:buNone/>
            </a:pPr>
            <a:r>
              <a:rPr b="1" i="0" lang="en" sz="2300" u="none" cap="none" strike="noStrike">
                <a:solidFill>
                  <a:schemeClr val="dk1"/>
                </a:solidFill>
                <a:latin typeface="Verdana"/>
                <a:ea typeface="Verdana"/>
                <a:cs typeface="Verdana"/>
                <a:sym typeface="Verdana"/>
              </a:rPr>
              <a:t>elements (A[i], A[j]) such that their sum is equal to X.</a:t>
            </a:r>
            <a:endParaRPr b="1" i="0" sz="2300" u="none" cap="none" strike="noStrike">
              <a:solidFill>
                <a:schemeClr val="dk1"/>
              </a:solidFill>
              <a:latin typeface="Verdana"/>
              <a:ea typeface="Verdana"/>
              <a:cs typeface="Verdana"/>
              <a:sym typeface="Verdana"/>
            </a:endParaRPr>
          </a:p>
        </p:txBody>
      </p:sp>
      <p:pic>
        <p:nvPicPr>
          <p:cNvPr id="155" name="Google Shape;155;p26"/>
          <p:cNvPicPr preferRelativeResize="0"/>
          <p:nvPr/>
        </p:nvPicPr>
        <p:blipFill rotWithShape="1">
          <a:blip r:embed="rId4">
            <a:alphaModFix/>
          </a:blip>
          <a:srcRect b="0" l="0" r="0" t="0"/>
          <a:stretch/>
        </p:blipFill>
        <p:spPr>
          <a:xfrm>
            <a:off x="5472000" y="1310385"/>
            <a:ext cx="3409050" cy="2985221"/>
          </a:xfrm>
          <a:prstGeom prst="rect">
            <a:avLst/>
          </a:prstGeom>
          <a:noFill/>
          <a:ln>
            <a:noFill/>
          </a:ln>
        </p:spPr>
      </p:pic>
      <p:sp>
        <p:nvSpPr>
          <p:cNvPr id="156" name="Google Shape;156;p26"/>
          <p:cNvSpPr txBox="1"/>
          <p:nvPr/>
        </p:nvSpPr>
        <p:spPr>
          <a:xfrm>
            <a:off x="7637400" y="430466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05</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id="1121" name="Google Shape;1121;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22" name="Google Shape;1122;p14"/>
          <p:cNvSpPr txBox="1"/>
          <p:nvPr/>
        </p:nvSpPr>
        <p:spPr>
          <a:xfrm>
            <a:off x="579150" y="531525"/>
            <a:ext cx="8167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600"/>
              </a:spcBef>
              <a:spcAft>
                <a:spcPts val="0"/>
              </a:spcAft>
              <a:buClr>
                <a:srgbClr val="000000"/>
              </a:buClr>
              <a:buSzPts val="2900"/>
              <a:buFont typeface="Arial"/>
              <a:buNone/>
            </a:pPr>
            <a:r>
              <a:t/>
            </a:r>
            <a:endParaRPr b="0" i="0" sz="2900" u="none" cap="none" strike="noStrike">
              <a:solidFill>
                <a:srgbClr val="1A1A1A"/>
              </a:solidFill>
              <a:latin typeface="Verdana"/>
              <a:ea typeface="Verdana"/>
              <a:cs typeface="Verdana"/>
              <a:sym typeface="Verdana"/>
            </a:endParaRPr>
          </a:p>
        </p:txBody>
      </p:sp>
      <p:sp>
        <p:nvSpPr>
          <p:cNvPr id="1123" name="Google Shape;1123;p14"/>
          <p:cNvSpPr txBox="1"/>
          <p:nvPr/>
        </p:nvSpPr>
        <p:spPr>
          <a:xfrm>
            <a:off x="152400" y="2241425"/>
            <a:ext cx="699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Verdana"/>
              <a:ea typeface="Verdana"/>
              <a:cs typeface="Verdana"/>
              <a:sym typeface="Verdana"/>
            </a:endParaRPr>
          </a:p>
        </p:txBody>
      </p:sp>
      <p:sp>
        <p:nvSpPr>
          <p:cNvPr id="1124" name="Google Shape;1124;p14"/>
          <p:cNvSpPr txBox="1"/>
          <p:nvPr/>
        </p:nvSpPr>
        <p:spPr>
          <a:xfrm>
            <a:off x="304800" y="3457725"/>
            <a:ext cx="6538500" cy="6312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Verdana"/>
              <a:ea typeface="Verdana"/>
              <a:cs typeface="Verdana"/>
              <a:sym typeface="Verdana"/>
            </a:endParaRPr>
          </a:p>
        </p:txBody>
      </p:sp>
      <p:pic>
        <p:nvPicPr>
          <p:cNvPr id="1125" name="Google Shape;1125;p14"/>
          <p:cNvPicPr preferRelativeResize="0"/>
          <p:nvPr/>
        </p:nvPicPr>
        <p:blipFill rotWithShape="1">
          <a:blip r:embed="rId4">
            <a:alphaModFix/>
          </a:blip>
          <a:srcRect b="0" l="0" r="0" t="0"/>
          <a:stretch/>
        </p:blipFill>
        <p:spPr>
          <a:xfrm>
            <a:off x="2963309" y="222225"/>
            <a:ext cx="3072356" cy="4438598"/>
          </a:xfrm>
          <a:prstGeom prst="rect">
            <a:avLst/>
          </a:prstGeom>
          <a:noFill/>
          <a:ln>
            <a:noFill/>
          </a:ln>
        </p:spPr>
      </p:pic>
      <p:sp>
        <p:nvSpPr>
          <p:cNvPr id="1126" name="Google Shape;1126;p14"/>
          <p:cNvSpPr txBox="1"/>
          <p:nvPr/>
        </p:nvSpPr>
        <p:spPr>
          <a:xfrm>
            <a:off x="7568320" y="4310506"/>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62</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pic>
        <p:nvPicPr>
          <p:cNvPr id="1131" name="Google Shape;1131;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32" name="Google Shape;1132;p15"/>
          <p:cNvSpPr txBox="1"/>
          <p:nvPr/>
        </p:nvSpPr>
        <p:spPr>
          <a:xfrm>
            <a:off x="396075" y="162600"/>
            <a:ext cx="81993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dk1"/>
                </a:solidFill>
                <a:latin typeface="Press Start 2P"/>
                <a:ea typeface="Press Start 2P"/>
                <a:cs typeface="Press Start 2P"/>
                <a:sym typeface="Press Start 2P"/>
              </a:rPr>
              <a:t>Complexity of Binary Search</a:t>
            </a:r>
            <a:endParaRPr b="0" i="0" sz="3000" u="none" cap="none" strike="noStrike">
              <a:solidFill>
                <a:schemeClr val="dk1"/>
              </a:solidFill>
              <a:latin typeface="Press Start 2P"/>
              <a:ea typeface="Press Start 2P"/>
              <a:cs typeface="Press Start 2P"/>
              <a:sym typeface="Press Start 2P"/>
            </a:endParaRPr>
          </a:p>
        </p:txBody>
      </p:sp>
      <p:pic>
        <p:nvPicPr>
          <p:cNvPr id="1133" name="Google Shape;1133;p15"/>
          <p:cNvPicPr preferRelativeResize="0"/>
          <p:nvPr/>
        </p:nvPicPr>
        <p:blipFill rotWithShape="1">
          <a:blip r:embed="rId4">
            <a:alphaModFix/>
          </a:blip>
          <a:srcRect b="0" l="0" r="0" t="0"/>
          <a:stretch/>
        </p:blipFill>
        <p:spPr>
          <a:xfrm>
            <a:off x="2536500" y="1651275"/>
            <a:ext cx="4071000" cy="3113850"/>
          </a:xfrm>
          <a:prstGeom prst="rect">
            <a:avLst/>
          </a:prstGeom>
          <a:noFill/>
          <a:ln>
            <a:noFill/>
          </a:ln>
        </p:spPr>
      </p:pic>
      <p:sp>
        <p:nvSpPr>
          <p:cNvPr id="1134" name="Google Shape;1134;p15"/>
          <p:cNvSpPr txBox="1"/>
          <p:nvPr/>
        </p:nvSpPr>
        <p:spPr>
          <a:xfrm>
            <a:off x="7568319" y="430342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63</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40" name="Google Shape;1140;p16"/>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141" name="Google Shape;1141;p16"/>
          <p:cNvGraphicFramePr/>
          <p:nvPr/>
        </p:nvGraphicFramePr>
        <p:xfrm>
          <a:off x="1177025" y="854050"/>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graphicFrame>
        <p:nvGraphicFramePr>
          <p:cNvPr id="1142" name="Google Shape;1142;p16"/>
          <p:cNvGraphicFramePr/>
          <p:nvPr/>
        </p:nvGraphicFramePr>
        <p:xfrm>
          <a:off x="2071775" y="854050"/>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graphicFrame>
        <p:nvGraphicFramePr>
          <p:cNvPr id="1143" name="Google Shape;1143;p16"/>
          <p:cNvGraphicFramePr/>
          <p:nvPr/>
        </p:nvGraphicFramePr>
        <p:xfrm>
          <a:off x="3004063" y="854050"/>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graphicFrame>
        <p:nvGraphicFramePr>
          <p:cNvPr id="1144" name="Google Shape;1144;p16"/>
          <p:cNvGraphicFramePr/>
          <p:nvPr/>
        </p:nvGraphicFramePr>
        <p:xfrm>
          <a:off x="3936338" y="854050"/>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graphicFrame>
        <p:nvGraphicFramePr>
          <p:cNvPr id="1145" name="Google Shape;1145;p16"/>
          <p:cNvGraphicFramePr/>
          <p:nvPr/>
        </p:nvGraphicFramePr>
        <p:xfrm>
          <a:off x="282263" y="854050"/>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cxnSp>
        <p:nvCxnSpPr>
          <p:cNvPr id="1146" name="Google Shape;1146;p16"/>
          <p:cNvCxnSpPr/>
          <p:nvPr/>
        </p:nvCxnSpPr>
        <p:spPr>
          <a:xfrm>
            <a:off x="3768725" y="1301750"/>
            <a:ext cx="0" cy="488100"/>
          </a:xfrm>
          <a:prstGeom prst="straightConnector1">
            <a:avLst/>
          </a:prstGeom>
          <a:noFill/>
          <a:ln cap="flat" cmpd="sng" w="28575">
            <a:solidFill>
              <a:srgbClr val="2185C5"/>
            </a:solidFill>
            <a:prstDash val="solid"/>
            <a:round/>
            <a:headEnd len="sm" w="sm" type="none"/>
            <a:tailEnd len="med" w="med" type="triangle"/>
          </a:ln>
        </p:spPr>
      </p:cxnSp>
      <p:graphicFrame>
        <p:nvGraphicFramePr>
          <p:cNvPr id="1147" name="Google Shape;1147;p16"/>
          <p:cNvGraphicFramePr/>
          <p:nvPr/>
        </p:nvGraphicFramePr>
        <p:xfrm>
          <a:off x="3019725" y="1846713"/>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graphicFrame>
        <p:nvGraphicFramePr>
          <p:cNvPr id="1148" name="Google Shape;1148;p16"/>
          <p:cNvGraphicFramePr/>
          <p:nvPr/>
        </p:nvGraphicFramePr>
        <p:xfrm>
          <a:off x="3914475" y="1846713"/>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78D8"/>
                    </a:solidFill>
                  </a:tcPr>
                </a:tc>
              </a:tr>
            </a:tbl>
          </a:graphicData>
        </a:graphic>
      </p:graphicFrame>
      <p:graphicFrame>
        <p:nvGraphicFramePr>
          <p:cNvPr id="1149" name="Google Shape;1149;p16"/>
          <p:cNvGraphicFramePr/>
          <p:nvPr/>
        </p:nvGraphicFramePr>
        <p:xfrm>
          <a:off x="2124963" y="1846713"/>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graphicFrame>
        <p:nvGraphicFramePr>
          <p:cNvPr id="1150" name="Google Shape;1150;p16"/>
          <p:cNvGraphicFramePr/>
          <p:nvPr/>
        </p:nvGraphicFramePr>
        <p:xfrm>
          <a:off x="4831113" y="854050"/>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graphicFrame>
        <p:nvGraphicFramePr>
          <p:cNvPr id="1151" name="Google Shape;1151;p16"/>
          <p:cNvGraphicFramePr/>
          <p:nvPr/>
        </p:nvGraphicFramePr>
        <p:xfrm>
          <a:off x="3019725" y="2871775"/>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graphicFrame>
        <p:nvGraphicFramePr>
          <p:cNvPr id="1152" name="Google Shape;1152;p16"/>
          <p:cNvGraphicFramePr/>
          <p:nvPr/>
        </p:nvGraphicFramePr>
        <p:xfrm>
          <a:off x="3914475" y="2871775"/>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cxnSp>
        <p:nvCxnSpPr>
          <p:cNvPr id="1153" name="Google Shape;1153;p16"/>
          <p:cNvCxnSpPr/>
          <p:nvPr/>
        </p:nvCxnSpPr>
        <p:spPr>
          <a:xfrm>
            <a:off x="3768725" y="2299775"/>
            <a:ext cx="0" cy="488100"/>
          </a:xfrm>
          <a:prstGeom prst="straightConnector1">
            <a:avLst/>
          </a:prstGeom>
          <a:noFill/>
          <a:ln cap="flat" cmpd="sng" w="28575">
            <a:solidFill>
              <a:srgbClr val="2185C5"/>
            </a:solidFill>
            <a:prstDash val="solid"/>
            <a:round/>
            <a:headEnd len="sm" w="sm" type="none"/>
            <a:tailEnd len="med" w="med" type="triangle"/>
          </a:ln>
        </p:spPr>
      </p:cxnSp>
      <p:graphicFrame>
        <p:nvGraphicFramePr>
          <p:cNvPr id="1154" name="Google Shape;1154;p16"/>
          <p:cNvGraphicFramePr/>
          <p:nvPr/>
        </p:nvGraphicFramePr>
        <p:xfrm>
          <a:off x="3467088" y="3881400"/>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CC4125"/>
                    </a:solidFill>
                  </a:tcPr>
                </a:tc>
              </a:tr>
            </a:tbl>
          </a:graphicData>
        </a:graphic>
      </p:graphicFrame>
      <p:cxnSp>
        <p:nvCxnSpPr>
          <p:cNvPr id="1155" name="Google Shape;1155;p16"/>
          <p:cNvCxnSpPr/>
          <p:nvPr/>
        </p:nvCxnSpPr>
        <p:spPr>
          <a:xfrm>
            <a:off x="3768725" y="3267975"/>
            <a:ext cx="0" cy="488100"/>
          </a:xfrm>
          <a:prstGeom prst="straightConnector1">
            <a:avLst/>
          </a:prstGeom>
          <a:noFill/>
          <a:ln cap="flat" cmpd="sng" w="28575">
            <a:solidFill>
              <a:srgbClr val="2185C5"/>
            </a:solidFill>
            <a:prstDash val="solid"/>
            <a:round/>
            <a:headEnd len="sm" w="sm" type="none"/>
            <a:tailEnd len="med" w="med" type="triangle"/>
          </a:ln>
        </p:spPr>
      </p:cxnSp>
      <p:sp>
        <p:nvSpPr>
          <p:cNvPr id="1156" name="Google Shape;1156;p16"/>
          <p:cNvSpPr txBox="1"/>
          <p:nvPr/>
        </p:nvSpPr>
        <p:spPr>
          <a:xfrm>
            <a:off x="7493475" y="839900"/>
            <a:ext cx="1580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N / 2^0 = 8</a:t>
            </a:r>
            <a:endParaRPr b="0" i="0" sz="1500" u="none" cap="none" strike="noStrike">
              <a:solidFill>
                <a:srgbClr val="000000"/>
              </a:solidFill>
              <a:latin typeface="Verdana"/>
              <a:ea typeface="Verdana"/>
              <a:cs typeface="Verdana"/>
              <a:sym typeface="Verdana"/>
            </a:endParaRPr>
          </a:p>
        </p:txBody>
      </p:sp>
      <p:sp>
        <p:nvSpPr>
          <p:cNvPr id="1157" name="Google Shape;1157;p16"/>
          <p:cNvSpPr txBox="1"/>
          <p:nvPr/>
        </p:nvSpPr>
        <p:spPr>
          <a:xfrm>
            <a:off x="7493475" y="1829263"/>
            <a:ext cx="1580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N /  2^1 =  4</a:t>
            </a:r>
            <a:endParaRPr b="0" i="0" sz="1500" u="none" cap="none" strike="noStrike">
              <a:solidFill>
                <a:srgbClr val="000000"/>
              </a:solidFill>
              <a:latin typeface="Verdana"/>
              <a:ea typeface="Verdana"/>
              <a:cs typeface="Verdana"/>
              <a:sym typeface="Verdana"/>
            </a:endParaRPr>
          </a:p>
        </p:txBody>
      </p:sp>
      <p:sp>
        <p:nvSpPr>
          <p:cNvPr id="1158" name="Google Shape;1158;p16"/>
          <p:cNvSpPr txBox="1"/>
          <p:nvPr/>
        </p:nvSpPr>
        <p:spPr>
          <a:xfrm>
            <a:off x="7449175" y="2768413"/>
            <a:ext cx="1580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N / 2^2 = 2</a:t>
            </a:r>
            <a:endParaRPr b="0" i="0" sz="1500" u="none" cap="none" strike="noStrike">
              <a:solidFill>
                <a:srgbClr val="000000"/>
              </a:solidFill>
              <a:latin typeface="Verdana"/>
              <a:ea typeface="Verdana"/>
              <a:cs typeface="Verdana"/>
              <a:sym typeface="Verdana"/>
            </a:endParaRPr>
          </a:p>
        </p:txBody>
      </p:sp>
      <p:sp>
        <p:nvSpPr>
          <p:cNvPr id="1159" name="Google Shape;1159;p16"/>
          <p:cNvSpPr txBox="1"/>
          <p:nvPr/>
        </p:nvSpPr>
        <p:spPr>
          <a:xfrm>
            <a:off x="7493475" y="3732675"/>
            <a:ext cx="1580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Verdana"/>
                <a:ea typeface="Verdana"/>
                <a:cs typeface="Verdana"/>
                <a:sym typeface="Verdana"/>
              </a:rPr>
              <a:t> N / 2^k = 1</a:t>
            </a:r>
            <a:endParaRPr b="0" i="0" sz="1500" u="none" cap="none" strike="noStrike">
              <a:solidFill>
                <a:srgbClr val="000000"/>
              </a:solidFill>
              <a:latin typeface="Verdana"/>
              <a:ea typeface="Verdana"/>
              <a:cs typeface="Verdana"/>
              <a:sym typeface="Verdana"/>
            </a:endParaRPr>
          </a:p>
        </p:txBody>
      </p:sp>
      <p:graphicFrame>
        <p:nvGraphicFramePr>
          <p:cNvPr id="1160" name="Google Shape;1160;p16"/>
          <p:cNvGraphicFramePr/>
          <p:nvPr/>
        </p:nvGraphicFramePr>
        <p:xfrm>
          <a:off x="5800913" y="857350"/>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graphicFrame>
        <p:nvGraphicFramePr>
          <p:cNvPr id="1161" name="Google Shape;1161;p16"/>
          <p:cNvGraphicFramePr/>
          <p:nvPr/>
        </p:nvGraphicFramePr>
        <p:xfrm>
          <a:off x="6770713" y="854050"/>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graphicFrame>
        <p:nvGraphicFramePr>
          <p:cNvPr id="1162" name="Google Shape;1162;p16"/>
          <p:cNvGraphicFramePr/>
          <p:nvPr/>
        </p:nvGraphicFramePr>
        <p:xfrm>
          <a:off x="4809213" y="1846713"/>
          <a:ext cx="3000000" cy="3000000"/>
        </p:xfrm>
        <a:graphic>
          <a:graphicData uri="http://schemas.openxmlformats.org/drawingml/2006/table">
            <a:tbl>
              <a:tblPr>
                <a:noFill/>
                <a:tableStyleId>{9FC4CFC3-A0B2-436E-8FC2-AE7B83E6ED1F}</a:tableStyleId>
              </a:tblPr>
              <a:tblGrid>
                <a:gridCol w="603250"/>
              </a:tblGrid>
              <a:tr h="1778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3C78D8"/>
                    </a:solidFill>
                  </a:tcPr>
                </a:tc>
              </a:tr>
            </a:tbl>
          </a:graphicData>
        </a:graphic>
      </p:graphicFrame>
      <p:sp>
        <p:nvSpPr>
          <p:cNvPr id="1163" name="Google Shape;1163;p16"/>
          <p:cNvSpPr txBox="1"/>
          <p:nvPr/>
        </p:nvSpPr>
        <p:spPr>
          <a:xfrm>
            <a:off x="7557425" y="4303600"/>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   64</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id="1168" name="Google Shape;1168;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69" name="Google Shape;1169;p17"/>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7"/>
          <p:cNvSpPr txBox="1"/>
          <p:nvPr/>
        </p:nvSpPr>
        <p:spPr>
          <a:xfrm>
            <a:off x="577225" y="548975"/>
            <a:ext cx="8060700" cy="66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2400"/>
              <a:buFont typeface="Arial"/>
              <a:buNone/>
            </a:pPr>
            <a:r>
              <a:rPr b="1" i="0" lang="en" sz="2000" u="none" cap="none" strike="noStrike">
                <a:solidFill>
                  <a:srgbClr val="1C3AA9"/>
                </a:solidFill>
                <a:latin typeface="Press Start 2P"/>
                <a:ea typeface="Press Start 2P"/>
                <a:cs typeface="Press Start 2P"/>
                <a:sym typeface="Press Start 2P"/>
              </a:rPr>
              <a:t>So, In worst case we take K steps to reduce array size to 1</a:t>
            </a:r>
            <a:endParaRPr b="1" i="0" sz="2000" u="none" cap="none" strike="noStrike">
              <a:solidFill>
                <a:srgbClr val="1C3AA9"/>
              </a:solidFill>
              <a:latin typeface="Press Start 2P"/>
              <a:ea typeface="Press Start 2P"/>
              <a:cs typeface="Press Start 2P"/>
              <a:sym typeface="Press Start 2P"/>
            </a:endParaRPr>
          </a:p>
          <a:p>
            <a:pPr indent="0" lvl="0" marL="0" marR="0" rtl="0" algn="ctr">
              <a:lnSpc>
                <a:spcPct val="100000"/>
              </a:lnSpc>
              <a:spcBef>
                <a:spcPts val="600"/>
              </a:spcBef>
              <a:spcAft>
                <a:spcPts val="0"/>
              </a:spcAft>
              <a:buClr>
                <a:srgbClr val="000000"/>
              </a:buClr>
              <a:buSzPts val="2400"/>
              <a:buFont typeface="Arial"/>
              <a:buNone/>
            </a:pPr>
            <a:r>
              <a:t/>
            </a:r>
            <a:endParaRPr b="1" i="0" sz="2400" u="none" cap="none" strike="noStrike">
              <a:solidFill>
                <a:srgbClr val="1C3AA9"/>
              </a:solidFill>
              <a:latin typeface="Verdana"/>
              <a:ea typeface="Verdana"/>
              <a:cs typeface="Verdana"/>
              <a:sym typeface="Verdana"/>
            </a:endParaRPr>
          </a:p>
          <a:p>
            <a:pPr indent="0" lvl="0" marL="0" marR="0" rtl="0" algn="ctr">
              <a:lnSpc>
                <a:spcPct val="100000"/>
              </a:lnSpc>
              <a:spcBef>
                <a:spcPts val="600"/>
              </a:spcBef>
              <a:spcAft>
                <a:spcPts val="0"/>
              </a:spcAft>
              <a:buClr>
                <a:srgbClr val="000000"/>
              </a:buClr>
              <a:buSzPts val="2400"/>
              <a:buFont typeface="Arial"/>
              <a:buNone/>
            </a:pPr>
            <a:r>
              <a:t/>
            </a:r>
            <a:endParaRPr b="1" i="0" sz="2400" u="none" cap="none" strike="noStrike">
              <a:solidFill>
                <a:srgbClr val="1C3AA9"/>
              </a:solidFill>
              <a:latin typeface="Verdana"/>
              <a:ea typeface="Verdana"/>
              <a:cs typeface="Verdana"/>
              <a:sym typeface="Verdana"/>
            </a:endParaRPr>
          </a:p>
          <a:p>
            <a:pPr indent="0" lvl="0" marL="0" marR="0" rtl="0" algn="ctr">
              <a:lnSpc>
                <a:spcPct val="100000"/>
              </a:lnSpc>
              <a:spcBef>
                <a:spcPts val="600"/>
              </a:spcBef>
              <a:spcAft>
                <a:spcPts val="0"/>
              </a:spcAft>
              <a:buClr>
                <a:srgbClr val="000000"/>
              </a:buClr>
              <a:buSzPts val="2400"/>
              <a:buFont typeface="Arial"/>
              <a:buNone/>
            </a:pPr>
            <a:r>
              <a:t/>
            </a:r>
            <a:endParaRPr b="1" i="0" sz="2400" u="none" cap="none" strike="noStrike">
              <a:solidFill>
                <a:srgbClr val="1C3AA9"/>
              </a:solidFill>
              <a:latin typeface="Verdana"/>
              <a:ea typeface="Verdana"/>
              <a:cs typeface="Verdana"/>
              <a:sym typeface="Verdana"/>
            </a:endParaRPr>
          </a:p>
        </p:txBody>
      </p:sp>
      <p:sp>
        <p:nvSpPr>
          <p:cNvPr id="1171" name="Google Shape;1171;p17"/>
          <p:cNvSpPr txBox="1"/>
          <p:nvPr/>
        </p:nvSpPr>
        <p:spPr>
          <a:xfrm>
            <a:off x="2819132" y="1779775"/>
            <a:ext cx="39993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N / 2</a:t>
            </a:r>
            <a:r>
              <a:rPr b="0" baseline="30000" i="0" lang="en" sz="2400" u="none" cap="none" strike="noStrike">
                <a:solidFill>
                  <a:srgbClr val="1A1A1A"/>
                </a:solidFill>
                <a:latin typeface="Verdana"/>
                <a:ea typeface="Verdana"/>
                <a:cs typeface="Verdana"/>
                <a:sym typeface="Verdana"/>
              </a:rPr>
              <a:t>k</a:t>
            </a:r>
            <a:r>
              <a:rPr b="0" i="0" lang="en" sz="2400" u="none" cap="none" strike="noStrike">
                <a:solidFill>
                  <a:srgbClr val="1A1A1A"/>
                </a:solidFill>
                <a:latin typeface="Verdana"/>
                <a:ea typeface="Verdana"/>
                <a:cs typeface="Verdana"/>
                <a:sym typeface="Verdana"/>
              </a:rPr>
              <a:t>= 1</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N = 2</a:t>
            </a:r>
            <a:r>
              <a:rPr b="0" baseline="30000" i="0" lang="en" sz="2400" u="none" cap="none" strike="noStrike">
                <a:solidFill>
                  <a:srgbClr val="1A1A1A"/>
                </a:solidFill>
                <a:latin typeface="Verdana"/>
                <a:ea typeface="Verdana"/>
                <a:cs typeface="Verdana"/>
                <a:sym typeface="Verdana"/>
              </a:rPr>
              <a:t>k</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log</a:t>
            </a:r>
            <a:r>
              <a:rPr b="0" baseline="-25000" i="0" lang="en" sz="2400" u="none" cap="none" strike="noStrike">
                <a:solidFill>
                  <a:srgbClr val="1A1A1A"/>
                </a:solidFill>
                <a:latin typeface="Verdana"/>
                <a:ea typeface="Verdana"/>
                <a:cs typeface="Verdana"/>
                <a:sym typeface="Verdana"/>
              </a:rPr>
              <a:t>2</a:t>
            </a:r>
            <a:r>
              <a:rPr b="0" i="0" lang="en" sz="2400" u="none" cap="none" strike="noStrike">
                <a:solidFill>
                  <a:srgbClr val="1A1A1A"/>
                </a:solidFill>
                <a:latin typeface="Verdana"/>
                <a:ea typeface="Verdana"/>
                <a:cs typeface="Verdana"/>
                <a:sym typeface="Verdana"/>
              </a:rPr>
              <a:t>(N) = log</a:t>
            </a:r>
            <a:r>
              <a:rPr b="0" baseline="-25000" i="0" lang="en" sz="2400" u="none" cap="none" strike="noStrike">
                <a:solidFill>
                  <a:srgbClr val="1A1A1A"/>
                </a:solidFill>
                <a:latin typeface="Verdana"/>
                <a:ea typeface="Verdana"/>
                <a:cs typeface="Verdana"/>
                <a:sym typeface="Verdana"/>
              </a:rPr>
              <a:t>2</a:t>
            </a:r>
            <a:r>
              <a:rPr b="0" i="0" lang="en" sz="2400" u="none" cap="none" strike="noStrike">
                <a:solidFill>
                  <a:srgbClr val="1A1A1A"/>
                </a:solidFill>
                <a:latin typeface="Verdana"/>
                <a:ea typeface="Verdana"/>
                <a:cs typeface="Verdana"/>
                <a:sym typeface="Verdana"/>
              </a:rPr>
              <a:t>(2</a:t>
            </a:r>
            <a:r>
              <a:rPr b="0" baseline="30000" i="0" lang="en" sz="2400" u="none" cap="none" strike="noStrike">
                <a:solidFill>
                  <a:srgbClr val="1A1A1A"/>
                </a:solidFill>
                <a:latin typeface="Verdana"/>
                <a:ea typeface="Verdana"/>
                <a:cs typeface="Verdana"/>
                <a:sym typeface="Verdana"/>
              </a:rPr>
              <a:t>k</a:t>
            </a:r>
            <a:r>
              <a:rPr b="0" i="0" lang="en" sz="2400" u="none" cap="none" strike="noStrike">
                <a:solidFill>
                  <a:srgbClr val="1A1A1A"/>
                </a:solidFill>
                <a:latin typeface="Verdana"/>
                <a:ea typeface="Verdana"/>
                <a:cs typeface="Verdana"/>
                <a:sym typeface="Verdana"/>
              </a:rPr>
              <a:t>)</a:t>
            </a:r>
            <a:endParaRPr b="0" i="0" sz="2400" u="none" cap="none" strike="noStrike">
              <a:solidFill>
                <a:srgbClr val="1A1A1A"/>
              </a:solidFill>
              <a:latin typeface="Verdana"/>
              <a:ea typeface="Verdana"/>
              <a:cs typeface="Verdana"/>
              <a:sym typeface="Verdana"/>
            </a:endParaRPr>
          </a:p>
          <a:p>
            <a:pPr indent="0" lvl="0" marL="0" marR="0" rtl="0" algn="l">
              <a:lnSpc>
                <a:spcPct val="100000"/>
              </a:lnSpc>
              <a:spcBef>
                <a:spcPts val="600"/>
              </a:spcBef>
              <a:spcAft>
                <a:spcPts val="0"/>
              </a:spcAft>
              <a:buClr>
                <a:srgbClr val="000000"/>
              </a:buClr>
              <a:buSzPts val="2400"/>
              <a:buFont typeface="Arial"/>
              <a:buNone/>
            </a:pPr>
            <a:r>
              <a:rPr b="0" i="0" lang="en" sz="2400" u="none" cap="none" strike="noStrike">
                <a:solidFill>
                  <a:srgbClr val="1A1A1A"/>
                </a:solidFill>
                <a:latin typeface="Verdana"/>
                <a:ea typeface="Verdana"/>
                <a:cs typeface="Verdana"/>
                <a:sym typeface="Verdana"/>
              </a:rPr>
              <a:t>log</a:t>
            </a:r>
            <a:r>
              <a:rPr b="0" baseline="-25000" i="0" lang="en" sz="2400" u="none" cap="none" strike="noStrike">
                <a:solidFill>
                  <a:srgbClr val="1A1A1A"/>
                </a:solidFill>
                <a:latin typeface="Verdana"/>
                <a:ea typeface="Verdana"/>
                <a:cs typeface="Verdana"/>
                <a:sym typeface="Verdana"/>
              </a:rPr>
              <a:t>2</a:t>
            </a:r>
            <a:r>
              <a:rPr b="0" i="0" lang="en" sz="2400" u="none" cap="none" strike="noStrike">
                <a:solidFill>
                  <a:srgbClr val="1A1A1A"/>
                </a:solidFill>
                <a:latin typeface="Verdana"/>
                <a:ea typeface="Verdana"/>
                <a:cs typeface="Verdana"/>
                <a:sym typeface="Verdana"/>
              </a:rPr>
              <a:t>(N) = k</a:t>
            </a:r>
            <a:endParaRPr b="0" i="0" sz="1400" u="none" cap="none" strike="noStrike">
              <a:solidFill>
                <a:srgbClr val="1A1A1A"/>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A1A1A"/>
              </a:solidFill>
              <a:latin typeface="Verdana"/>
              <a:ea typeface="Verdana"/>
              <a:cs typeface="Verdana"/>
              <a:sym typeface="Verdana"/>
            </a:endParaRPr>
          </a:p>
        </p:txBody>
      </p:sp>
      <p:sp>
        <p:nvSpPr>
          <p:cNvPr id="1172" name="Google Shape;1172;p17"/>
          <p:cNvSpPr txBox="1"/>
          <p:nvPr/>
        </p:nvSpPr>
        <p:spPr>
          <a:xfrm>
            <a:off x="7599050" y="4309188"/>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65</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pic>
        <p:nvPicPr>
          <p:cNvPr id="1177" name="Google Shape;1177;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78" name="Google Shape;1178;p18"/>
          <p:cNvSpPr txBox="1"/>
          <p:nvPr>
            <p:ph type="ctrTitle"/>
          </p:nvPr>
        </p:nvSpPr>
        <p:spPr>
          <a:xfrm>
            <a:off x="284400" y="313525"/>
            <a:ext cx="3678000" cy="51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2200">
                <a:solidFill>
                  <a:schemeClr val="dk1"/>
                </a:solidFill>
                <a:latin typeface="Press Start 2P"/>
                <a:ea typeface="Press Start 2P"/>
                <a:cs typeface="Press Start 2P"/>
                <a:sym typeface="Press Start 2P"/>
              </a:rPr>
              <a:t>lower_bound</a:t>
            </a:r>
            <a:endParaRPr b="1" sz="2200">
              <a:solidFill>
                <a:schemeClr val="dk1"/>
              </a:solidFill>
              <a:latin typeface="Press Start 2P"/>
              <a:ea typeface="Press Start 2P"/>
              <a:cs typeface="Press Start 2P"/>
              <a:sym typeface="Press Start 2P"/>
            </a:endParaRPr>
          </a:p>
        </p:txBody>
      </p:sp>
      <p:sp>
        <p:nvSpPr>
          <p:cNvPr id="1179" name="Google Shape;1179;p18"/>
          <p:cNvSpPr txBox="1"/>
          <p:nvPr/>
        </p:nvSpPr>
        <p:spPr>
          <a:xfrm>
            <a:off x="284400" y="1517570"/>
            <a:ext cx="8575200" cy="244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Verdana"/>
                <a:ea typeface="Verdana"/>
                <a:cs typeface="Verdana"/>
                <a:sym typeface="Verdana"/>
              </a:rPr>
              <a:t>lower_bound()</a:t>
            </a:r>
            <a:r>
              <a:rPr b="0" i="0" lang="en" sz="2100" u="none" cap="none" strike="noStrike">
                <a:solidFill>
                  <a:srgbClr val="000000"/>
                </a:solidFill>
                <a:latin typeface="Verdana"/>
                <a:ea typeface="Verdana"/>
                <a:cs typeface="Verdana"/>
                <a:sym typeface="Verdana"/>
              </a:rPr>
              <a:t> returns an iterator pointing to the first element which is </a:t>
            </a:r>
            <a:r>
              <a:rPr b="1" i="0" lang="en" sz="2100" u="none" cap="none" strike="noStrike">
                <a:solidFill>
                  <a:srgbClr val="000000"/>
                </a:solidFill>
                <a:latin typeface="Verdana"/>
                <a:ea typeface="Verdana"/>
                <a:cs typeface="Verdana"/>
                <a:sym typeface="Verdana"/>
              </a:rPr>
              <a:t>greater than or equal</a:t>
            </a:r>
            <a:r>
              <a:rPr b="0" i="0" lang="en" sz="2100" u="none" cap="none" strike="noStrike">
                <a:solidFill>
                  <a:srgbClr val="000000"/>
                </a:solidFill>
                <a:latin typeface="Verdana"/>
                <a:ea typeface="Verdana"/>
                <a:cs typeface="Verdana"/>
                <a:sym typeface="Verdana"/>
              </a:rPr>
              <a:t> to the value. If no such element is found, it returns address of the very last element.</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Verdana"/>
                <a:ea typeface="Verdana"/>
                <a:cs typeface="Verdana"/>
                <a:sym typeface="Verdana"/>
              </a:rPr>
              <a:t>Syntax </a:t>
            </a:r>
            <a:r>
              <a:rPr b="0" i="0" lang="en" sz="2100" u="none" cap="none" strike="noStrike">
                <a:solidFill>
                  <a:srgbClr val="000000"/>
                </a:solidFill>
                <a:latin typeface="Verdana"/>
                <a:ea typeface="Verdana"/>
                <a:cs typeface="Verdana"/>
                <a:sym typeface="Verdana"/>
              </a:rPr>
              <a:t>: lower_bound(start, end, key);</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Verdana"/>
                <a:ea typeface="Verdana"/>
                <a:cs typeface="Verdana"/>
                <a:sym typeface="Verdana"/>
              </a:rPr>
              <a:t>Returns </a:t>
            </a:r>
            <a:r>
              <a:rPr b="0" i="0" lang="en" sz="2100" u="none" cap="none" strike="noStrike">
                <a:solidFill>
                  <a:srgbClr val="000000"/>
                </a:solidFill>
                <a:latin typeface="Verdana"/>
                <a:ea typeface="Verdana"/>
                <a:cs typeface="Verdana"/>
                <a:sym typeface="Verdana"/>
              </a:rPr>
              <a:t>: address</a:t>
            </a:r>
            <a:endParaRPr b="0" i="0" sz="2100" u="none" cap="none" strike="noStrike">
              <a:solidFill>
                <a:srgbClr val="000000"/>
              </a:solidFill>
              <a:latin typeface="Verdana"/>
              <a:ea typeface="Verdana"/>
              <a:cs typeface="Verdana"/>
              <a:sym typeface="Verdana"/>
            </a:endParaRPr>
          </a:p>
        </p:txBody>
      </p:sp>
      <p:sp>
        <p:nvSpPr>
          <p:cNvPr id="1180" name="Google Shape;1180;p18"/>
          <p:cNvSpPr txBox="1"/>
          <p:nvPr/>
        </p:nvSpPr>
        <p:spPr>
          <a:xfrm>
            <a:off x="7587638" y="4323385"/>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67</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pic>
        <p:nvPicPr>
          <p:cNvPr id="1185" name="Google Shape;1185;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6" name="Google Shape;1186;p19"/>
          <p:cNvSpPr txBox="1"/>
          <p:nvPr>
            <p:ph type="ctrTitle"/>
          </p:nvPr>
        </p:nvSpPr>
        <p:spPr>
          <a:xfrm>
            <a:off x="284400" y="313525"/>
            <a:ext cx="4036500" cy="51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2200">
                <a:solidFill>
                  <a:schemeClr val="dk1"/>
                </a:solidFill>
                <a:latin typeface="Press Start 2P"/>
                <a:ea typeface="Press Start 2P"/>
                <a:cs typeface="Press Start 2P"/>
                <a:sym typeface="Press Start 2P"/>
              </a:rPr>
              <a:t>upper_bound</a:t>
            </a:r>
            <a:endParaRPr b="1" sz="2200">
              <a:solidFill>
                <a:schemeClr val="dk1"/>
              </a:solidFill>
              <a:latin typeface="Press Start 2P"/>
              <a:ea typeface="Press Start 2P"/>
              <a:cs typeface="Press Start 2P"/>
              <a:sym typeface="Press Start 2P"/>
            </a:endParaRPr>
          </a:p>
        </p:txBody>
      </p:sp>
      <p:sp>
        <p:nvSpPr>
          <p:cNvPr id="1187" name="Google Shape;1187;p19"/>
          <p:cNvSpPr txBox="1"/>
          <p:nvPr/>
        </p:nvSpPr>
        <p:spPr>
          <a:xfrm>
            <a:off x="284400" y="1690275"/>
            <a:ext cx="8575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Verdana"/>
                <a:ea typeface="Verdana"/>
                <a:cs typeface="Verdana"/>
                <a:sym typeface="Verdana"/>
              </a:rPr>
              <a:t>upper_bound()</a:t>
            </a:r>
            <a:r>
              <a:rPr b="0" i="0" lang="en" sz="2100" u="none" cap="none" strike="noStrike">
                <a:solidFill>
                  <a:srgbClr val="000000"/>
                </a:solidFill>
                <a:latin typeface="Verdana"/>
                <a:ea typeface="Verdana"/>
                <a:cs typeface="Verdana"/>
                <a:sym typeface="Verdana"/>
              </a:rPr>
              <a:t> returns an iterator pointing to the first element which is </a:t>
            </a:r>
            <a:r>
              <a:rPr b="1" i="0" lang="en" sz="2100" u="none" cap="none" strike="noStrike">
                <a:solidFill>
                  <a:srgbClr val="000000"/>
                </a:solidFill>
                <a:latin typeface="Verdana"/>
                <a:ea typeface="Verdana"/>
                <a:cs typeface="Verdana"/>
                <a:sym typeface="Verdana"/>
              </a:rPr>
              <a:t>greater than</a:t>
            </a:r>
            <a:r>
              <a:rPr b="0" i="0" lang="en" sz="2100" u="none" cap="none" strike="noStrike">
                <a:solidFill>
                  <a:srgbClr val="000000"/>
                </a:solidFill>
                <a:latin typeface="Verdana"/>
                <a:ea typeface="Verdana"/>
                <a:cs typeface="Verdana"/>
                <a:sym typeface="Verdana"/>
              </a:rPr>
              <a:t> the value. If no such element is found, </a:t>
            </a:r>
            <a:r>
              <a:rPr b="0" i="0" lang="en" sz="2100" u="none" cap="none" strike="noStrike">
                <a:solidFill>
                  <a:schemeClr val="dk1"/>
                </a:solidFill>
                <a:latin typeface="Verdana"/>
                <a:ea typeface="Verdana"/>
                <a:cs typeface="Verdana"/>
                <a:sym typeface="Verdana"/>
              </a:rPr>
              <a:t> it returns address of the very last element.</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Verdana"/>
                <a:ea typeface="Verdana"/>
                <a:cs typeface="Verdana"/>
                <a:sym typeface="Verdana"/>
              </a:rPr>
              <a:t>Syntax </a:t>
            </a:r>
            <a:r>
              <a:rPr b="0" i="0" lang="en" sz="2100" u="none" cap="none" strike="noStrike">
                <a:solidFill>
                  <a:srgbClr val="000000"/>
                </a:solidFill>
                <a:latin typeface="Verdana"/>
                <a:ea typeface="Verdana"/>
                <a:cs typeface="Verdana"/>
                <a:sym typeface="Verdana"/>
              </a:rPr>
              <a:t>: upper_bound(start, end, key);</a:t>
            </a:r>
            <a:endParaRPr b="0" i="0" sz="21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Verdana"/>
                <a:ea typeface="Verdana"/>
                <a:cs typeface="Verdana"/>
                <a:sym typeface="Verdana"/>
              </a:rPr>
              <a:t>Returns </a:t>
            </a:r>
            <a:r>
              <a:rPr b="0" i="0" lang="en" sz="2100" u="none" cap="none" strike="noStrike">
                <a:solidFill>
                  <a:srgbClr val="000000"/>
                </a:solidFill>
                <a:latin typeface="Verdana"/>
                <a:ea typeface="Verdana"/>
                <a:cs typeface="Verdana"/>
                <a:sym typeface="Verdana"/>
              </a:rPr>
              <a:t>: address</a:t>
            </a:r>
            <a:endParaRPr b="0" i="0" sz="2100" u="none" cap="none" strike="noStrike">
              <a:solidFill>
                <a:srgbClr val="000000"/>
              </a:solidFill>
              <a:latin typeface="Verdana"/>
              <a:ea typeface="Verdana"/>
              <a:cs typeface="Verdana"/>
              <a:sym typeface="Verdana"/>
            </a:endParaRPr>
          </a:p>
        </p:txBody>
      </p:sp>
      <p:sp>
        <p:nvSpPr>
          <p:cNvPr id="1188" name="Google Shape;1188;p19"/>
          <p:cNvSpPr txBox="1"/>
          <p:nvPr/>
        </p:nvSpPr>
        <p:spPr>
          <a:xfrm>
            <a:off x="7549002" y="4342703"/>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68</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pic>
        <p:nvPicPr>
          <p:cNvPr id="1193" name="Google Shape;1193;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94" name="Google Shape;1194;p20"/>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0"/>
          <p:cNvSpPr txBox="1"/>
          <p:nvPr/>
        </p:nvSpPr>
        <p:spPr>
          <a:xfrm>
            <a:off x="-27750" y="571950"/>
            <a:ext cx="9171600" cy="560100"/>
          </a:xfrm>
          <a:prstGeom prst="rect">
            <a:avLst/>
          </a:prstGeom>
          <a:noFill/>
          <a:ln>
            <a:noFill/>
          </a:ln>
        </p:spPr>
        <p:txBody>
          <a:bodyPr anchorCtr="0" anchor="t" bIns="91425" lIns="91425" spcFirstLastPara="1" rIns="91425" wrap="square" tIns="91425">
            <a:noAutofit/>
          </a:bodyPr>
          <a:lstStyle/>
          <a:p>
            <a:pPr indent="45720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Iterator pointing to which index will be returned?</a:t>
            </a:r>
            <a:endParaRPr b="0" i="0" sz="2100" u="none" cap="none" strike="noStrike">
              <a:solidFill>
                <a:srgbClr val="1A1A1A"/>
              </a:solidFill>
              <a:latin typeface="Verdana"/>
              <a:ea typeface="Verdana"/>
              <a:cs typeface="Verdana"/>
              <a:sym typeface="Verdana"/>
            </a:endParaRPr>
          </a:p>
          <a:p>
            <a:pPr indent="45720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arr = {1, 2, 3, 3, 3, 6, 7}</a:t>
            </a:r>
            <a:br>
              <a:rPr b="0" i="0" lang="en" sz="2100" u="none" cap="none" strike="noStrike">
                <a:solidFill>
                  <a:srgbClr val="1A1A1A"/>
                </a:solidFill>
                <a:latin typeface="Verdana"/>
                <a:ea typeface="Verdana"/>
                <a:cs typeface="Verdana"/>
                <a:sym typeface="Verdana"/>
              </a:rPr>
            </a:br>
            <a:endParaRPr b="0" i="0" sz="2100" u="none" cap="none" strike="noStrike">
              <a:solidFill>
                <a:srgbClr val="1A1A1A"/>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1A1A1A"/>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1A1A1A"/>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1A1A1A"/>
              </a:solidFill>
              <a:latin typeface="Verdana"/>
              <a:ea typeface="Verdana"/>
              <a:cs typeface="Verdana"/>
              <a:sym typeface="Verdana"/>
            </a:endParaRPr>
          </a:p>
        </p:txBody>
      </p:sp>
      <p:sp>
        <p:nvSpPr>
          <p:cNvPr id="1196" name="Google Shape;1196;p20"/>
          <p:cNvSpPr txBox="1"/>
          <p:nvPr/>
        </p:nvSpPr>
        <p:spPr>
          <a:xfrm>
            <a:off x="439500" y="1548675"/>
            <a:ext cx="4204500" cy="145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100" u="none" cap="none" strike="noStrike">
                <a:solidFill>
                  <a:srgbClr val="1A1A1A"/>
                </a:solidFill>
                <a:latin typeface="Verdana"/>
                <a:ea typeface="Verdana"/>
                <a:cs typeface="Verdana"/>
                <a:sym typeface="Verdana"/>
              </a:rPr>
              <a:t>lower_bound(arr, arr+6, 3)</a:t>
            </a:r>
            <a:endParaRPr b="0" i="0" sz="2100" u="none" cap="none" strike="noStrike">
              <a:solidFill>
                <a:srgbClr val="1A1A1A"/>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ts val="1100"/>
              <a:buFont typeface="Arial"/>
              <a:buNone/>
            </a:pPr>
            <a:r>
              <a:rPr b="0" i="0" lang="en" sz="2100" u="none" cap="none" strike="noStrike">
                <a:solidFill>
                  <a:srgbClr val="1A1A1A"/>
                </a:solidFill>
                <a:latin typeface="Verdana"/>
                <a:ea typeface="Verdana"/>
                <a:cs typeface="Verdana"/>
                <a:sym typeface="Verdana"/>
              </a:rPr>
              <a:t>lower_bound(arr, arr+6, 4)</a:t>
            </a:r>
            <a:endParaRPr b="0" i="0" sz="2100" u="none" cap="none" strike="noStrike">
              <a:solidFill>
                <a:srgbClr val="1A1A1A"/>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ts val="1100"/>
              <a:buFont typeface="Arial"/>
              <a:buNone/>
            </a:pPr>
            <a:r>
              <a:rPr b="0" i="0" lang="en" sz="2100" u="none" cap="none" strike="noStrike">
                <a:solidFill>
                  <a:srgbClr val="1A1A1A"/>
                </a:solidFill>
                <a:latin typeface="Verdana"/>
                <a:ea typeface="Verdana"/>
                <a:cs typeface="Verdana"/>
                <a:sym typeface="Verdana"/>
              </a:rPr>
              <a:t>lower_bound(arr, arr+6, 10)</a:t>
            </a:r>
            <a:endParaRPr b="0" i="0" sz="1800" u="none" cap="none" strike="noStrike">
              <a:solidFill>
                <a:schemeClr val="dk2"/>
              </a:solidFill>
              <a:latin typeface="Arial"/>
              <a:ea typeface="Arial"/>
              <a:cs typeface="Arial"/>
              <a:sym typeface="Arial"/>
            </a:endParaRPr>
          </a:p>
        </p:txBody>
      </p:sp>
      <p:sp>
        <p:nvSpPr>
          <p:cNvPr id="1197" name="Google Shape;1197;p20"/>
          <p:cNvSpPr txBox="1"/>
          <p:nvPr/>
        </p:nvSpPr>
        <p:spPr>
          <a:xfrm>
            <a:off x="409200" y="2938675"/>
            <a:ext cx="4265100" cy="145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upper_bound(arr, arr+6, 3)</a:t>
            </a:r>
            <a:endParaRPr b="0" i="0" sz="2100" u="none" cap="none" strike="noStrike">
              <a:solidFill>
                <a:srgbClr val="1A1A1A"/>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upper_bound(arr, arr+6, 4)</a:t>
            </a:r>
            <a:endParaRPr b="0" i="0" sz="2100" u="none" cap="none" strike="noStrike">
              <a:solidFill>
                <a:srgbClr val="1A1A1A"/>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1A1A1A"/>
                </a:solidFill>
                <a:latin typeface="Verdana"/>
                <a:ea typeface="Verdana"/>
                <a:cs typeface="Verdana"/>
                <a:sym typeface="Verdana"/>
              </a:rPr>
              <a:t>upper_bound(arr, arr+6, 10)</a:t>
            </a:r>
            <a:endParaRPr b="0" i="0" sz="1800" u="none" cap="none" strike="noStrike">
              <a:solidFill>
                <a:schemeClr val="dk2"/>
              </a:solidFill>
              <a:latin typeface="Arial"/>
              <a:ea typeface="Arial"/>
              <a:cs typeface="Arial"/>
              <a:sym typeface="Arial"/>
            </a:endParaRPr>
          </a:p>
        </p:txBody>
      </p:sp>
      <p:sp>
        <p:nvSpPr>
          <p:cNvPr id="1198" name="Google Shape;1198;p20"/>
          <p:cNvSpPr txBox="1"/>
          <p:nvPr/>
        </p:nvSpPr>
        <p:spPr>
          <a:xfrm>
            <a:off x="5404450" y="1216822"/>
            <a:ext cx="2331600" cy="1317253"/>
          </a:xfrm>
          <a:prstGeom prst="rect">
            <a:avLst/>
          </a:prstGeom>
          <a:solidFill>
            <a:srgbClr val="EEEEEE"/>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1" i="0" lang="en" sz="1600" u="sng" cap="none" strike="noStrike">
                <a:solidFill>
                  <a:srgbClr val="000000"/>
                </a:solidFill>
                <a:latin typeface="Verdana"/>
                <a:ea typeface="Verdana"/>
                <a:cs typeface="Verdana"/>
                <a:sym typeface="Verdana"/>
              </a:rPr>
              <a:t>Answers</a:t>
            </a:r>
            <a:endParaRPr b="1" i="0" sz="1600" u="sng" cap="none" strike="noStrike">
              <a:solidFill>
                <a:srgbClr val="000000"/>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252C33"/>
                </a:solidFill>
                <a:latin typeface="Verdana"/>
                <a:ea typeface="Verdana"/>
                <a:cs typeface="Verdana"/>
                <a:sym typeface="Verdana"/>
              </a:rPr>
              <a:t>2</a:t>
            </a:r>
            <a:endParaRPr b="0" i="0" sz="1600" u="none" cap="none" strike="noStrike">
              <a:solidFill>
                <a:srgbClr val="252C33"/>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252C33"/>
                </a:solidFill>
                <a:latin typeface="Verdana"/>
                <a:ea typeface="Verdana"/>
                <a:cs typeface="Verdana"/>
                <a:sym typeface="Verdana"/>
              </a:rPr>
              <a:t>5</a:t>
            </a:r>
            <a:endParaRPr b="0" i="0" sz="1600" u="none" cap="none" strike="noStrike">
              <a:solidFill>
                <a:srgbClr val="252C33"/>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252C33"/>
                </a:solidFill>
                <a:latin typeface="Verdana"/>
                <a:ea typeface="Verdana"/>
                <a:cs typeface="Verdana"/>
                <a:sym typeface="Verdana"/>
              </a:rPr>
              <a:t>6</a:t>
            </a:r>
            <a:endParaRPr b="0" i="0" sz="1600" u="none" cap="none" strike="noStrike">
              <a:solidFill>
                <a:srgbClr val="252C33"/>
              </a:solidFill>
              <a:latin typeface="Verdana"/>
              <a:ea typeface="Verdana"/>
              <a:cs typeface="Verdana"/>
              <a:sym typeface="Verdana"/>
            </a:endParaRPr>
          </a:p>
        </p:txBody>
      </p:sp>
      <p:sp>
        <p:nvSpPr>
          <p:cNvPr id="1199" name="Google Shape;1199;p20"/>
          <p:cNvSpPr txBox="1"/>
          <p:nvPr/>
        </p:nvSpPr>
        <p:spPr>
          <a:xfrm>
            <a:off x="5404450" y="2938675"/>
            <a:ext cx="2331600" cy="1280700"/>
          </a:xfrm>
          <a:prstGeom prst="rect">
            <a:avLst/>
          </a:prstGeom>
          <a:solidFill>
            <a:srgbClr val="EEEEEE"/>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1" i="0" lang="en" sz="1600" u="sng" cap="none" strike="noStrike">
                <a:solidFill>
                  <a:srgbClr val="000000"/>
                </a:solidFill>
                <a:latin typeface="Verdana"/>
                <a:ea typeface="Verdana"/>
                <a:cs typeface="Verdana"/>
                <a:sym typeface="Verdana"/>
              </a:rPr>
              <a:t>Answers</a:t>
            </a:r>
            <a:endParaRPr b="1" i="0" sz="1600" u="sng" cap="none" strike="noStrike">
              <a:solidFill>
                <a:srgbClr val="000000"/>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252C33"/>
                </a:solidFill>
                <a:latin typeface="Verdana"/>
                <a:ea typeface="Verdana"/>
                <a:cs typeface="Verdana"/>
                <a:sym typeface="Verdana"/>
              </a:rPr>
              <a:t>5</a:t>
            </a:r>
            <a:endParaRPr b="0" i="0" sz="1600" u="none" cap="none" strike="noStrike">
              <a:solidFill>
                <a:srgbClr val="252C33"/>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252C33"/>
                </a:solidFill>
                <a:latin typeface="Verdana"/>
                <a:ea typeface="Verdana"/>
                <a:cs typeface="Verdana"/>
                <a:sym typeface="Verdana"/>
              </a:rPr>
              <a:t>5</a:t>
            </a:r>
            <a:endParaRPr b="0" i="0" sz="1600" u="none" cap="none" strike="noStrike">
              <a:solidFill>
                <a:srgbClr val="252C33"/>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252C33"/>
                </a:solidFill>
                <a:latin typeface="Verdana"/>
                <a:ea typeface="Verdana"/>
                <a:cs typeface="Verdana"/>
                <a:sym typeface="Verdana"/>
              </a:rPr>
              <a:t>	        6</a:t>
            </a:r>
            <a:endParaRPr b="0" i="0" sz="1600" u="none" cap="none" strike="noStrike">
              <a:solidFill>
                <a:srgbClr val="252C33"/>
              </a:solidFill>
              <a:latin typeface="Verdana"/>
              <a:ea typeface="Verdana"/>
              <a:cs typeface="Verdana"/>
              <a:sym typeface="Verdana"/>
            </a:endParaRPr>
          </a:p>
        </p:txBody>
      </p:sp>
      <p:sp>
        <p:nvSpPr>
          <p:cNvPr id="1200" name="Google Shape;1200;p20"/>
          <p:cNvSpPr txBox="1"/>
          <p:nvPr/>
        </p:nvSpPr>
        <p:spPr>
          <a:xfrm>
            <a:off x="7571950" y="434070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69</a:t>
            </a:r>
            <a:endParaRPr b="1"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id="1205" name="Google Shape;1205;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06" name="Google Shape;1206;p23"/>
          <p:cNvSpPr txBox="1"/>
          <p:nvPr/>
        </p:nvSpPr>
        <p:spPr>
          <a:xfrm>
            <a:off x="271571" y="186500"/>
            <a:ext cx="7515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Verdana"/>
              <a:ea typeface="Verdana"/>
              <a:cs typeface="Verdana"/>
              <a:sym typeface="Verdana"/>
            </a:endParaRPr>
          </a:p>
        </p:txBody>
      </p:sp>
      <p:sp>
        <p:nvSpPr>
          <p:cNvPr id="1207" name="Google Shape;1207;p23"/>
          <p:cNvSpPr txBox="1"/>
          <p:nvPr/>
        </p:nvSpPr>
        <p:spPr>
          <a:xfrm>
            <a:off x="448625" y="1119950"/>
            <a:ext cx="54129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400" u="none" cap="none" strike="noStrike">
                <a:solidFill>
                  <a:schemeClr val="accent5"/>
                </a:solidFill>
                <a:latin typeface="Verdana"/>
                <a:ea typeface="Verdana"/>
                <a:cs typeface="Verdana"/>
                <a:sym typeface="Verdana"/>
              </a:rPr>
              <a:t>You are given a sorted list of book prices in non-decreasing order and Q customer queries. Each query consists of a price K, and you need to determine:</a:t>
            </a:r>
            <a:endParaRPr b="1" i="0" sz="2400" u="none" cap="none" strike="noStrike">
              <a:solidFill>
                <a:srgbClr val="000000"/>
              </a:solidFill>
              <a:latin typeface="Verdana"/>
              <a:ea typeface="Verdana"/>
              <a:cs typeface="Verdana"/>
              <a:sym typeface="Verdana"/>
            </a:endParaRPr>
          </a:p>
        </p:txBody>
      </p:sp>
      <p:pic>
        <p:nvPicPr>
          <p:cNvPr id="1208" name="Google Shape;1208;p23"/>
          <p:cNvPicPr preferRelativeResize="0"/>
          <p:nvPr/>
        </p:nvPicPr>
        <p:blipFill rotWithShape="1">
          <a:blip r:embed="rId4">
            <a:alphaModFix/>
          </a:blip>
          <a:srcRect b="0" l="0" r="0" t="0"/>
          <a:stretch/>
        </p:blipFill>
        <p:spPr>
          <a:xfrm>
            <a:off x="5765225" y="1488129"/>
            <a:ext cx="3205595" cy="2673379"/>
          </a:xfrm>
          <a:prstGeom prst="rect">
            <a:avLst/>
          </a:prstGeom>
          <a:noFill/>
          <a:ln>
            <a:noFill/>
          </a:ln>
        </p:spPr>
      </p:pic>
      <p:sp>
        <p:nvSpPr>
          <p:cNvPr id="1209" name="Google Shape;1209;p23"/>
          <p:cNvSpPr txBox="1"/>
          <p:nvPr/>
        </p:nvSpPr>
        <p:spPr>
          <a:xfrm>
            <a:off x="7606956" y="4336250"/>
            <a:ext cx="77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   70</a:t>
            </a:r>
            <a:endParaRPr b="1" i="0" sz="1800" u="none" cap="none" strike="noStrike">
              <a:solidFill>
                <a:schemeClr val="lt1"/>
              </a:solidFill>
              <a:latin typeface="Arial"/>
              <a:ea typeface="Arial"/>
              <a:cs typeface="Arial"/>
              <a:sym typeface="Arial"/>
            </a:endParaRPr>
          </a:p>
        </p:txBody>
      </p:sp>
      <p:sp>
        <p:nvSpPr>
          <p:cNvPr id="1210" name="Google Shape;1210;p23"/>
          <p:cNvSpPr txBox="1"/>
          <p:nvPr/>
        </p:nvSpPr>
        <p:spPr>
          <a:xfrm>
            <a:off x="396075" y="186500"/>
            <a:ext cx="6407100" cy="64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rPr b="1" i="0" lang="en" sz="2200" u="none" cap="none" strike="noStrike">
                <a:solidFill>
                  <a:schemeClr val="dk1"/>
                </a:solidFill>
                <a:latin typeface="Press Start 2P"/>
                <a:ea typeface="Press Start 2P"/>
                <a:cs typeface="Press Start 2P"/>
                <a:sym typeface="Press Start 2P"/>
              </a:rPr>
              <a:t>Find the book</a:t>
            </a:r>
            <a:endParaRPr b="1" i="0" sz="2200" u="none" cap="none" strike="noStrike">
              <a:solidFill>
                <a:schemeClr val="dk1"/>
              </a:solidFill>
              <a:latin typeface="Press Start 2P"/>
              <a:ea typeface="Press Start 2P"/>
              <a:cs typeface="Press Start 2P"/>
              <a:sym typeface="Press Start 2P"/>
            </a:endParaRPr>
          </a:p>
          <a:p>
            <a:pPr indent="0" lvl="0" marL="0" marR="0" rtl="0" algn="l">
              <a:lnSpc>
                <a:spcPct val="100000"/>
              </a:lnSpc>
              <a:spcBef>
                <a:spcPts val="4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211" name="Google Shape;1211;p23"/>
          <p:cNvSpPr txBox="1"/>
          <p:nvPr/>
        </p:nvSpPr>
        <p:spPr>
          <a:xfrm>
            <a:off x="521500" y="3650625"/>
            <a:ext cx="4363800" cy="57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sng" cap="none" strike="noStrike">
                <a:solidFill>
                  <a:schemeClr val="accent1"/>
                </a:solidFill>
                <a:latin typeface="Arial"/>
                <a:ea typeface="Arial"/>
                <a:cs typeface="Arial"/>
                <a:sym typeface="Arial"/>
                <a:hlinkClick r:id="rId5">
                  <a:extLst>
                    <a:ext uri="{A12FA001-AC4F-418D-AE19-62706E023703}">
                      <ahyp:hlinkClr val="tx"/>
                    </a:ext>
                  </a:extLst>
                </a:hlinkClick>
              </a:rPr>
              <a:t>https://bit.ly/4crTonS</a:t>
            </a:r>
            <a:endParaRPr b="0" i="0" sz="2200" u="none" cap="none" strike="noStrike">
              <a:solidFill>
                <a:schemeClr val="accent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pic>
        <p:nvPicPr>
          <p:cNvPr id="1216" name="Google Shape;1216;p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17" name="Google Shape;1217;p21"/>
          <p:cNvSpPr txBox="1"/>
          <p:nvPr>
            <p:ph type="ctrTitle"/>
          </p:nvPr>
        </p:nvSpPr>
        <p:spPr>
          <a:xfrm>
            <a:off x="54000" y="326150"/>
            <a:ext cx="8012400" cy="51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2200">
                <a:solidFill>
                  <a:schemeClr val="lt1"/>
                </a:solidFill>
                <a:latin typeface="Press Start 2P"/>
                <a:ea typeface="Press Start 2P"/>
                <a:cs typeface="Press Start 2P"/>
                <a:sym typeface="Press Start 2P"/>
              </a:rPr>
              <a:t>v</a:t>
            </a:r>
            <a:r>
              <a:rPr lang="en" sz="2200">
                <a:solidFill>
                  <a:schemeClr val="dk1"/>
                </a:solidFill>
                <a:latin typeface="Press Start 2P"/>
                <a:ea typeface="Press Start 2P"/>
                <a:cs typeface="Press Start 2P"/>
                <a:sym typeface="Press Start 2P"/>
              </a:rPr>
              <a:t>Predicate Binary Search</a:t>
            </a:r>
            <a:endParaRPr sz="2200">
              <a:solidFill>
                <a:schemeClr val="dk1"/>
              </a:solidFill>
              <a:latin typeface="Press Start 2P"/>
              <a:ea typeface="Press Start 2P"/>
              <a:cs typeface="Press Start 2P"/>
              <a:sym typeface="Press Start 2P"/>
            </a:endParaRPr>
          </a:p>
        </p:txBody>
      </p:sp>
      <p:pic>
        <p:nvPicPr>
          <p:cNvPr id="1218" name="Google Shape;1218;p21"/>
          <p:cNvPicPr preferRelativeResize="0"/>
          <p:nvPr/>
        </p:nvPicPr>
        <p:blipFill rotWithShape="1">
          <a:blip r:embed="rId4">
            <a:alphaModFix/>
          </a:blip>
          <a:srcRect b="0" l="0" r="0" t="0"/>
          <a:stretch/>
        </p:blipFill>
        <p:spPr>
          <a:xfrm>
            <a:off x="2428875" y="2800325"/>
            <a:ext cx="4286250" cy="2124075"/>
          </a:xfrm>
          <a:prstGeom prst="rect">
            <a:avLst/>
          </a:prstGeom>
          <a:noFill/>
          <a:ln>
            <a:noFill/>
          </a:ln>
        </p:spPr>
      </p:pic>
      <p:sp>
        <p:nvSpPr>
          <p:cNvPr id="1219" name="Google Shape;1219;p21"/>
          <p:cNvSpPr txBox="1"/>
          <p:nvPr/>
        </p:nvSpPr>
        <p:spPr>
          <a:xfrm>
            <a:off x="284400" y="1337525"/>
            <a:ext cx="8575200" cy="164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Verdana"/>
                <a:ea typeface="Verdana"/>
                <a:cs typeface="Verdana"/>
                <a:sym typeface="Verdana"/>
              </a:rPr>
              <a:t>Rather than searching on elements we try to search on boolean values. </a:t>
            </a:r>
            <a:endParaRPr b="0" i="0" sz="19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Verdana"/>
                <a:ea typeface="Verdana"/>
                <a:cs typeface="Verdana"/>
                <a:sym typeface="Verdana"/>
              </a:rPr>
              <a:t>A predicate function is a function</a:t>
            </a:r>
            <a:r>
              <a:rPr b="0" i="0" lang="en" sz="1900" u="none" cap="none" strike="noStrike">
                <a:solidFill>
                  <a:schemeClr val="dk1"/>
                </a:solidFill>
                <a:highlight>
                  <a:schemeClr val="lt1"/>
                </a:highlight>
                <a:latin typeface="Verdana"/>
                <a:ea typeface="Verdana"/>
                <a:cs typeface="Verdana"/>
                <a:sym typeface="Verdana"/>
              </a:rPr>
              <a:t> that take input and return a single output </a:t>
            </a:r>
            <a:r>
              <a:rPr b="1" i="0" lang="en" sz="1900" u="none" cap="none" strike="noStrike">
                <a:solidFill>
                  <a:schemeClr val="dk1"/>
                </a:solidFill>
                <a:highlight>
                  <a:schemeClr val="lt1"/>
                </a:highlight>
                <a:latin typeface="Verdana"/>
                <a:ea typeface="Verdana"/>
                <a:cs typeface="Verdana"/>
                <a:sym typeface="Verdana"/>
              </a:rPr>
              <a:t>TRUE or FALSE.</a:t>
            </a:r>
            <a:endParaRPr b="1" i="0" sz="1900" u="none" cap="none" strike="noStrike">
              <a:solidFill>
                <a:schemeClr val="dk1"/>
              </a:solidFill>
              <a:highlight>
                <a:schemeClr val="lt1"/>
              </a:highlight>
              <a:latin typeface="Verdana"/>
              <a:ea typeface="Verdana"/>
              <a:cs typeface="Verdana"/>
              <a:sym typeface="Verdana"/>
            </a:endParaRPr>
          </a:p>
        </p:txBody>
      </p:sp>
      <p:sp>
        <p:nvSpPr>
          <p:cNvPr id="1220" name="Google Shape;1220;p21"/>
          <p:cNvSpPr txBox="1"/>
          <p:nvPr/>
        </p:nvSpPr>
        <p:spPr>
          <a:xfrm>
            <a:off x="7544062" y="432205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71</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pic>
        <p:nvPicPr>
          <p:cNvPr id="1225" name="Google Shape;1225;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26" name="Google Shape;1226;p22"/>
          <p:cNvSpPr txBox="1"/>
          <p:nvPr/>
        </p:nvSpPr>
        <p:spPr>
          <a:xfrm>
            <a:off x="8356825" y="4459775"/>
            <a:ext cx="41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2"/>
          <p:cNvSpPr txBox="1"/>
          <p:nvPr>
            <p:ph type="ctrTitle"/>
          </p:nvPr>
        </p:nvSpPr>
        <p:spPr>
          <a:xfrm>
            <a:off x="277450" y="430025"/>
            <a:ext cx="8174400" cy="51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2000">
                <a:solidFill>
                  <a:schemeClr val="dk1"/>
                </a:solidFill>
                <a:latin typeface="Press Start 2P"/>
                <a:ea typeface="Press Start 2P"/>
                <a:cs typeface="Press Start 2P"/>
                <a:sym typeface="Press Start 2P"/>
              </a:rPr>
              <a:t>Template for Predicate Binary Search </a:t>
            </a:r>
            <a:endParaRPr sz="2000">
              <a:solidFill>
                <a:schemeClr val="dk1"/>
              </a:solidFill>
              <a:latin typeface="Press Start 2P"/>
              <a:ea typeface="Press Start 2P"/>
              <a:cs typeface="Press Start 2P"/>
              <a:sym typeface="Press Start 2P"/>
            </a:endParaRPr>
          </a:p>
        </p:txBody>
      </p:sp>
      <p:sp>
        <p:nvSpPr>
          <p:cNvPr id="1228" name="Google Shape;1228;p22"/>
          <p:cNvSpPr txBox="1"/>
          <p:nvPr/>
        </p:nvSpPr>
        <p:spPr>
          <a:xfrm>
            <a:off x="457575" y="1399775"/>
            <a:ext cx="3779400" cy="2746200"/>
          </a:xfrm>
          <a:prstGeom prst="rect">
            <a:avLst/>
          </a:prstGeom>
          <a:no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chemeClr val="dk1"/>
              </a:buClr>
              <a:buSzPts val="1100"/>
              <a:buFont typeface="Arial"/>
              <a:buNone/>
            </a:pPr>
            <a:r>
              <a:rPr b="0" i="0" lang="en" sz="1500" u="none" cap="none" strike="noStrike">
                <a:solidFill>
                  <a:schemeClr val="dk1"/>
                </a:solidFill>
                <a:highlight>
                  <a:schemeClr val="lt1"/>
                </a:highlight>
                <a:latin typeface="Verdana"/>
                <a:ea typeface="Verdana"/>
                <a:cs typeface="Verdana"/>
                <a:sym typeface="Verdana"/>
              </a:rPr>
              <a:t>bool check(int num){</a:t>
            </a:r>
            <a:endParaRPr b="0" i="0" sz="15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chemeClr val="dk1"/>
              </a:buClr>
              <a:buSzPts val="1100"/>
              <a:buFont typeface="Arial"/>
              <a:buNone/>
            </a:pPr>
            <a:r>
              <a:rPr b="0" i="0" lang="en" sz="1500" u="none" cap="none" strike="noStrike">
                <a:solidFill>
                  <a:schemeClr val="dk1"/>
                </a:solidFill>
                <a:highlight>
                  <a:schemeClr val="lt1"/>
                </a:highlight>
                <a:latin typeface="Verdana"/>
                <a:ea typeface="Verdana"/>
                <a:cs typeface="Verdana"/>
                <a:sym typeface="Verdana"/>
              </a:rPr>
              <a:t>    </a:t>
            </a:r>
            <a:r>
              <a:rPr b="1" i="0" lang="en" sz="1500" u="none" cap="none" strike="noStrike">
                <a:solidFill>
                  <a:schemeClr val="dk1"/>
                </a:solidFill>
                <a:highlight>
                  <a:schemeClr val="lt1"/>
                </a:highlight>
                <a:latin typeface="Verdana"/>
                <a:ea typeface="Verdana"/>
                <a:cs typeface="Verdana"/>
                <a:sym typeface="Verdana"/>
              </a:rPr>
              <a:t>/*This function will return</a:t>
            </a:r>
            <a:endParaRPr b="1" i="0" sz="15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chemeClr val="dk1"/>
              </a:buClr>
              <a:buSzPts val="1100"/>
              <a:buFont typeface="Arial"/>
              <a:buNone/>
            </a:pPr>
            <a:r>
              <a:rPr b="1" i="0" lang="en" sz="1500" u="none" cap="none" strike="noStrike">
                <a:solidFill>
                  <a:schemeClr val="dk1"/>
                </a:solidFill>
                <a:highlight>
                  <a:schemeClr val="lt1"/>
                </a:highlight>
                <a:latin typeface="Verdana"/>
                <a:ea typeface="Verdana"/>
                <a:cs typeface="Verdana"/>
                <a:sym typeface="Verdana"/>
              </a:rPr>
              <a:t>    true or false depending</a:t>
            </a:r>
            <a:endParaRPr b="1" i="0" sz="15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chemeClr val="dk1"/>
              </a:buClr>
              <a:buSzPts val="1100"/>
              <a:buFont typeface="Arial"/>
              <a:buNone/>
            </a:pPr>
            <a:r>
              <a:rPr b="1" i="0" lang="en" sz="1500" u="none" cap="none" strike="noStrike">
                <a:solidFill>
                  <a:schemeClr val="dk1"/>
                </a:solidFill>
                <a:highlight>
                  <a:schemeClr val="lt1"/>
                </a:highlight>
                <a:latin typeface="Verdana"/>
                <a:ea typeface="Verdana"/>
                <a:cs typeface="Verdana"/>
                <a:sym typeface="Verdana"/>
              </a:rPr>
              <a:t>    if num fulfills the required</a:t>
            </a:r>
            <a:endParaRPr b="1" i="0" sz="15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chemeClr val="dk1"/>
              </a:buClr>
              <a:buSzPts val="1100"/>
              <a:buFont typeface="Arial"/>
              <a:buNone/>
            </a:pPr>
            <a:r>
              <a:rPr b="1" i="0" lang="en" sz="1500" u="none" cap="none" strike="noStrike">
                <a:solidFill>
                  <a:schemeClr val="dk1"/>
                </a:solidFill>
                <a:highlight>
                  <a:schemeClr val="lt1"/>
                </a:highlight>
                <a:latin typeface="Verdana"/>
                <a:ea typeface="Verdana"/>
                <a:cs typeface="Verdana"/>
                <a:sym typeface="Verdana"/>
              </a:rPr>
              <a:t>    condition*/</a:t>
            </a:r>
            <a:endParaRPr b="1" i="0" sz="15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700"/>
              <a:buFont typeface="Arial"/>
              <a:buNone/>
            </a:pPr>
            <a:r>
              <a:rPr b="0" i="0" lang="en" sz="1500" u="none" cap="none" strike="noStrike">
                <a:solidFill>
                  <a:schemeClr val="dk1"/>
                </a:solidFill>
                <a:highlight>
                  <a:schemeClr val="lt1"/>
                </a:highlight>
                <a:latin typeface="Verdana"/>
                <a:ea typeface="Verdana"/>
                <a:cs typeface="Verdana"/>
                <a:sym typeface="Verdana"/>
              </a:rPr>
              <a:t>}</a:t>
            </a:r>
            <a:endParaRPr b="0" i="0" sz="15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700"/>
              <a:buFont typeface="Arial"/>
              <a:buNone/>
            </a:pPr>
            <a:r>
              <a:t/>
            </a:r>
            <a:endParaRPr b="0" i="0" sz="1700" u="none" cap="none" strike="noStrike">
              <a:solidFill>
                <a:schemeClr val="dk1"/>
              </a:solidFill>
              <a:highlight>
                <a:schemeClr val="lt1"/>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Verdana"/>
              <a:ea typeface="Verdana"/>
              <a:cs typeface="Verdana"/>
              <a:sym typeface="Verdana"/>
            </a:endParaRPr>
          </a:p>
        </p:txBody>
      </p:sp>
      <p:sp>
        <p:nvSpPr>
          <p:cNvPr id="1229" name="Google Shape;1229;p22"/>
          <p:cNvSpPr txBox="1"/>
          <p:nvPr/>
        </p:nvSpPr>
        <p:spPr>
          <a:xfrm>
            <a:off x="4462750" y="581025"/>
            <a:ext cx="3989100" cy="41868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int main(){</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    int low; // lower bound</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    int high; // upper bound</a:t>
            </a:r>
            <a:br>
              <a:rPr b="0" i="0" lang="en" sz="1300" u="none" cap="none" strike="noStrike">
                <a:solidFill>
                  <a:schemeClr val="dk1"/>
                </a:solidFill>
                <a:highlight>
                  <a:schemeClr val="lt1"/>
                </a:highlight>
                <a:latin typeface="Verdana"/>
                <a:ea typeface="Verdana"/>
                <a:cs typeface="Verdana"/>
                <a:sym typeface="Verdana"/>
              </a:rPr>
            </a:br>
            <a:r>
              <a:rPr b="0" i="0" lang="en" sz="1300" u="none" cap="none" strike="noStrike">
                <a:solidFill>
                  <a:schemeClr val="dk1"/>
                </a:solidFill>
                <a:highlight>
                  <a:schemeClr val="lt1"/>
                </a:highlight>
                <a:latin typeface="Verdana"/>
                <a:ea typeface="Verdana"/>
                <a:cs typeface="Verdana"/>
                <a:sym typeface="Verdana"/>
              </a:rPr>
              <a:t>    int ans = 1e9;</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    while(low &lt;= high){</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          int mid = (low + high)/2;</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          if(check(mid)) {</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		   ans = mid;</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                low = mid + 1;</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	   else {</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                high = mid - 1;</a:t>
            </a:r>
            <a:br>
              <a:rPr b="0" i="0" lang="en" sz="1300" u="none" cap="none" strike="noStrike">
                <a:solidFill>
                  <a:schemeClr val="dk1"/>
                </a:solidFill>
                <a:highlight>
                  <a:schemeClr val="lt1"/>
                </a:highlight>
                <a:latin typeface="Verdana"/>
                <a:ea typeface="Verdana"/>
                <a:cs typeface="Verdana"/>
                <a:sym typeface="Verdana"/>
              </a:rPr>
            </a:br>
            <a:r>
              <a:rPr b="0" i="0" lang="en" sz="1300" u="none" cap="none" strike="noStrike">
                <a:solidFill>
                  <a:schemeClr val="dk1"/>
                </a:solidFill>
                <a:highlight>
                  <a:schemeClr val="lt1"/>
                </a:highlight>
                <a:latin typeface="Verdana"/>
                <a:ea typeface="Verdana"/>
                <a:cs typeface="Verdana"/>
                <a:sym typeface="Verdana"/>
              </a:rPr>
              <a:t>	    }</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    }</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rgbClr val="000000"/>
              </a:buClr>
              <a:buSzPts val="1550"/>
              <a:buFont typeface="Arial"/>
              <a:buNone/>
            </a:pPr>
            <a:r>
              <a:rPr b="0" i="0" lang="en" sz="1300" u="none" cap="none" strike="noStrike">
                <a:solidFill>
                  <a:schemeClr val="dk1"/>
                </a:solidFill>
                <a:highlight>
                  <a:schemeClr val="lt1"/>
                </a:highlight>
                <a:latin typeface="Verdana"/>
                <a:ea typeface="Verdana"/>
                <a:cs typeface="Verdana"/>
                <a:sym typeface="Verdana"/>
              </a:rPr>
              <a:t>    return ans;</a:t>
            </a:r>
            <a:endParaRPr b="0" i="0" sz="1300" u="none" cap="none" strike="noStrike">
              <a:solidFill>
                <a:schemeClr val="dk1"/>
              </a:solidFill>
              <a:highlight>
                <a:schemeClr val="lt1"/>
              </a:highlight>
              <a:latin typeface="Verdana"/>
              <a:ea typeface="Verdana"/>
              <a:cs typeface="Verdana"/>
              <a:sym typeface="Verdana"/>
            </a:endParaRPr>
          </a:p>
          <a:p>
            <a:pPr indent="0" lvl="0" marL="0" marR="0" rtl="0" algn="l">
              <a:lnSpc>
                <a:spcPct val="135714"/>
              </a:lnSpc>
              <a:spcBef>
                <a:spcPts val="0"/>
              </a:spcBef>
              <a:spcAft>
                <a:spcPts val="0"/>
              </a:spcAft>
              <a:buClr>
                <a:schemeClr val="dk1"/>
              </a:buClr>
              <a:buSzPts val="1100"/>
              <a:buFont typeface="Arial"/>
              <a:buNone/>
            </a:pPr>
            <a:r>
              <a:rPr b="0" i="0" lang="en" sz="1300" u="none" cap="none" strike="noStrike">
                <a:solidFill>
                  <a:schemeClr val="dk1"/>
                </a:solidFill>
                <a:highlight>
                  <a:schemeClr val="lt1"/>
                </a:highlight>
                <a:latin typeface="Verdana"/>
                <a:ea typeface="Verdana"/>
                <a:cs typeface="Verdana"/>
                <a:sym typeface="Verdana"/>
              </a:rPr>
              <a:t>}</a:t>
            </a:r>
            <a:endParaRPr b="0" i="0" sz="1300" u="none" cap="none" strike="noStrike">
              <a:solidFill>
                <a:srgbClr val="000000"/>
              </a:solidFill>
              <a:latin typeface="Verdana"/>
              <a:ea typeface="Verdana"/>
              <a:cs typeface="Verdana"/>
              <a:sym typeface="Verdana"/>
            </a:endParaRPr>
          </a:p>
        </p:txBody>
      </p:sp>
      <p:sp>
        <p:nvSpPr>
          <p:cNvPr id="1230" name="Google Shape;1230;p22"/>
          <p:cNvSpPr txBox="1"/>
          <p:nvPr/>
        </p:nvSpPr>
        <p:spPr>
          <a:xfrm>
            <a:off x="7585825" y="4309188"/>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72</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2" name="Google Shape;162;p27"/>
          <p:cNvSpPr txBox="1"/>
          <p:nvPr/>
        </p:nvSpPr>
        <p:spPr>
          <a:xfrm>
            <a:off x="2327250" y="225975"/>
            <a:ext cx="4489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i="0" lang="en" sz="2200" u="none" cap="none" strike="noStrike">
                <a:solidFill>
                  <a:srgbClr val="000000"/>
                </a:solidFill>
                <a:latin typeface="Press Start 2P"/>
                <a:ea typeface="Press Start 2P"/>
                <a:cs typeface="Press Start 2P"/>
                <a:sym typeface="Press Start 2P"/>
              </a:rPr>
              <a:t>Approach 1</a:t>
            </a:r>
            <a:endParaRPr b="1" i="0" sz="2200" u="none" cap="none" strike="noStrike">
              <a:solidFill>
                <a:srgbClr val="000000"/>
              </a:solidFill>
              <a:latin typeface="Press Start 2P"/>
              <a:ea typeface="Press Start 2P"/>
              <a:cs typeface="Press Start 2P"/>
              <a:sym typeface="Press Start 2P"/>
            </a:endParaRPr>
          </a:p>
        </p:txBody>
      </p:sp>
      <p:sp>
        <p:nvSpPr>
          <p:cNvPr id="163" name="Google Shape;163;p27"/>
          <p:cNvSpPr txBox="1"/>
          <p:nvPr/>
        </p:nvSpPr>
        <p:spPr>
          <a:xfrm>
            <a:off x="1295400" y="863250"/>
            <a:ext cx="65532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Verdana"/>
                <a:ea typeface="Verdana"/>
                <a:cs typeface="Verdana"/>
                <a:sym typeface="Verdana"/>
              </a:rPr>
              <a:t>for(int i = 0; i &lt; n; i++)</a:t>
            </a:r>
            <a:endParaRPr b="0" i="0" sz="21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Verdana"/>
                <a:ea typeface="Verdana"/>
                <a:cs typeface="Verdana"/>
                <a:sym typeface="Verdana"/>
              </a:rPr>
              <a:t>{</a:t>
            </a:r>
            <a:endParaRPr b="0" i="0" sz="21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Verdana"/>
                <a:ea typeface="Verdana"/>
                <a:cs typeface="Verdana"/>
                <a:sym typeface="Verdana"/>
              </a:rPr>
              <a:t>	for(int j = 0; j &lt; n; j++){</a:t>
            </a:r>
            <a:endParaRPr b="0" i="0" sz="2100" u="none" cap="none" strike="noStrike">
              <a:solidFill>
                <a:schemeClr val="dk1"/>
              </a:solidFill>
              <a:latin typeface="Verdana"/>
              <a:ea typeface="Verdana"/>
              <a:cs typeface="Verdana"/>
              <a:sym typeface="Verdana"/>
            </a:endParaRPr>
          </a:p>
          <a:p>
            <a:pPr indent="0" lvl="0" marL="45720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Verdana"/>
                <a:ea typeface="Verdana"/>
                <a:cs typeface="Verdana"/>
                <a:sym typeface="Verdana"/>
              </a:rPr>
              <a:t>	if(i == j) continue;</a:t>
            </a:r>
            <a:endParaRPr b="0" i="0" sz="2100" u="none" cap="none" strike="noStrike">
              <a:solidFill>
                <a:schemeClr val="dk1"/>
              </a:solidFill>
              <a:latin typeface="Verdana"/>
              <a:ea typeface="Verdana"/>
              <a:cs typeface="Verdana"/>
              <a:sym typeface="Verdana"/>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Verdana"/>
              <a:ea typeface="Verdana"/>
              <a:cs typeface="Verdana"/>
              <a:sym typeface="Verdana"/>
            </a:endParaRPr>
          </a:p>
          <a:p>
            <a:pPr indent="0" lvl="0" marL="45720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Verdana"/>
                <a:ea typeface="Verdana"/>
                <a:cs typeface="Verdana"/>
                <a:sym typeface="Verdana"/>
              </a:rPr>
              <a:t>	if(arr[i] + arr[j] == key) return true;</a:t>
            </a:r>
            <a:endParaRPr b="0" i="0" sz="2100" u="none" cap="none" strike="noStrike">
              <a:solidFill>
                <a:schemeClr val="dk1"/>
              </a:solidFill>
              <a:latin typeface="Verdana"/>
              <a:ea typeface="Verdana"/>
              <a:cs typeface="Verdana"/>
              <a:sym typeface="Verdana"/>
            </a:endParaRPr>
          </a:p>
          <a:p>
            <a:pPr indent="0" lvl="0" marL="45720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Verdana"/>
                <a:ea typeface="Verdana"/>
                <a:cs typeface="Verdana"/>
                <a:sym typeface="Verdana"/>
              </a:rPr>
              <a:t>	</a:t>
            </a:r>
            <a:endParaRPr b="0" i="0" sz="2100" u="none" cap="none" strike="noStrike">
              <a:solidFill>
                <a:schemeClr val="dk1"/>
              </a:solidFill>
              <a:latin typeface="Verdana"/>
              <a:ea typeface="Verdana"/>
              <a:cs typeface="Verdana"/>
              <a:sym typeface="Verdana"/>
            </a:endParaRPr>
          </a:p>
          <a:p>
            <a:pPr indent="0" lvl="0" marL="45720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Verdana"/>
                <a:ea typeface="Verdana"/>
                <a:cs typeface="Verdana"/>
                <a:sym typeface="Verdana"/>
              </a:rPr>
              <a:t>	if(arr[i] + arr[j] &gt; key) break;</a:t>
            </a:r>
            <a:endParaRPr b="0" i="0" sz="21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Verdana"/>
                <a:ea typeface="Verdana"/>
                <a:cs typeface="Verdana"/>
                <a:sym typeface="Verdana"/>
              </a:rPr>
              <a:t>	}</a:t>
            </a:r>
            <a:endParaRPr b="0" i="0" sz="21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Verdana"/>
                <a:ea typeface="Verdana"/>
                <a:cs typeface="Verdana"/>
                <a:sym typeface="Verdana"/>
              </a:rPr>
              <a:t>}</a:t>
            </a:r>
            <a:endParaRPr b="0" i="0" sz="2100" u="none" cap="none" strike="noStrike">
              <a:solidFill>
                <a:schemeClr val="dk1"/>
              </a:solidFill>
              <a:latin typeface="Verdana"/>
              <a:ea typeface="Verdana"/>
              <a:cs typeface="Verdana"/>
              <a:sym typeface="Verdana"/>
            </a:endParaRPr>
          </a:p>
        </p:txBody>
      </p:sp>
      <p:sp>
        <p:nvSpPr>
          <p:cNvPr id="164" name="Google Shape;164;p27"/>
          <p:cNvSpPr txBox="1"/>
          <p:nvPr/>
        </p:nvSpPr>
        <p:spPr>
          <a:xfrm>
            <a:off x="7559083" y="4327938"/>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06</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4" name="Shape 1234"/>
        <p:cNvGrpSpPr/>
        <p:nvPr/>
      </p:nvGrpSpPr>
      <p:grpSpPr>
        <a:xfrm>
          <a:off x="0" y="0"/>
          <a:ext cx="0" cy="0"/>
          <a:chOff x="0" y="0"/>
          <a:chExt cx="0" cy="0"/>
        </a:xfrm>
      </p:grpSpPr>
      <p:sp>
        <p:nvSpPr>
          <p:cNvPr id="1235" name="Google Shape;1235;g34b6c171925_23_45"/>
          <p:cNvSpPr txBox="1"/>
          <p:nvPr/>
        </p:nvSpPr>
        <p:spPr>
          <a:xfrm>
            <a:off x="396075" y="186500"/>
            <a:ext cx="6407100" cy="64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rgbClr val="000000"/>
              </a:buClr>
              <a:buSzPts val="2200"/>
              <a:buFont typeface="Arial"/>
              <a:buNone/>
            </a:pPr>
            <a:r>
              <a:rPr b="1" i="0" lang="en" sz="2200" u="none" cap="none" strike="noStrike">
                <a:solidFill>
                  <a:schemeClr val="dk1"/>
                </a:solidFill>
                <a:latin typeface="Press Start 2P"/>
                <a:ea typeface="Press Start 2P"/>
                <a:cs typeface="Press Start 2P"/>
                <a:sym typeface="Press Start 2P"/>
              </a:rPr>
              <a:t>Koko Eating Bananas</a:t>
            </a:r>
            <a:endParaRPr b="1" i="0" sz="2200" u="none" cap="none" strike="noStrike">
              <a:solidFill>
                <a:schemeClr val="dk1"/>
              </a:solidFill>
              <a:latin typeface="Press Start 2P"/>
              <a:ea typeface="Press Start 2P"/>
              <a:cs typeface="Press Start 2P"/>
              <a:sym typeface="Press Start 2P"/>
            </a:endParaRPr>
          </a:p>
          <a:p>
            <a:pPr indent="0" lvl="0" marL="0" marR="0" rtl="0" algn="l">
              <a:lnSpc>
                <a:spcPct val="100000"/>
              </a:lnSpc>
              <a:spcBef>
                <a:spcPts val="4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236" name="Google Shape;1236;g34b6c171925_23_45"/>
          <p:cNvSpPr txBox="1"/>
          <p:nvPr/>
        </p:nvSpPr>
        <p:spPr>
          <a:xfrm>
            <a:off x="476725" y="998225"/>
            <a:ext cx="6174000" cy="258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5"/>
                </a:solidFill>
                <a:latin typeface="Verdana"/>
                <a:ea typeface="Verdana"/>
                <a:cs typeface="Verdana"/>
                <a:sym typeface="Verdana"/>
              </a:rPr>
              <a:t>Koko loves to eat bananas. There are n piles of bananas, the i-th pile has piles[i] bananas. The guards have gone and will come back in h hours.</a:t>
            </a:r>
            <a:endParaRPr b="0" i="0" sz="1600" u="none" cap="none" strike="noStrike">
              <a:solidFill>
                <a:schemeClr val="accent5"/>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5"/>
                </a:solidFill>
                <a:latin typeface="Verdana"/>
                <a:ea typeface="Verdana"/>
                <a:cs typeface="Verdana"/>
                <a:sym typeface="Verdana"/>
              </a:rPr>
              <a:t>Koko can decide her bananas-per-hour eating speed of k. Each hour, she chooses some pile of bananas and eats k bananas from that pile. If the pile has less than k bananas, she eats all of them instead and will not eat any more bananas during this hour.</a:t>
            </a:r>
            <a:endParaRPr b="0" i="0" sz="1600" u="none" cap="none" strike="noStrike">
              <a:solidFill>
                <a:schemeClr val="accent5"/>
              </a:solidFill>
              <a:latin typeface="Verdana"/>
              <a:ea typeface="Verdana"/>
              <a:cs typeface="Verdana"/>
              <a:sym typeface="Verdana"/>
            </a:endParaRPr>
          </a:p>
        </p:txBody>
      </p:sp>
      <p:sp>
        <p:nvSpPr>
          <p:cNvPr id="1237" name="Google Shape;1237;g34b6c171925_23_45"/>
          <p:cNvSpPr txBox="1"/>
          <p:nvPr/>
        </p:nvSpPr>
        <p:spPr>
          <a:xfrm>
            <a:off x="521500" y="3744050"/>
            <a:ext cx="4363800" cy="57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sng" cap="none" strike="noStrike">
                <a:solidFill>
                  <a:schemeClr val="accent1"/>
                </a:solidFill>
                <a:latin typeface="Arial"/>
                <a:ea typeface="Arial"/>
                <a:cs typeface="Arial"/>
                <a:sym typeface="Arial"/>
                <a:hlinkClick r:id="rId4">
                  <a:extLst>
                    <a:ext uri="{A12FA001-AC4F-418D-AE19-62706E023703}">
                      <ahyp:hlinkClr val="tx"/>
                    </a:ext>
                  </a:extLst>
                </a:hlinkClick>
              </a:rPr>
              <a:t>Koko eating bananas</a:t>
            </a:r>
            <a:endParaRPr b="0" i="0" sz="2200" u="none" cap="none" strike="noStrike">
              <a:solidFill>
                <a:schemeClr val="accent1"/>
              </a:solidFill>
              <a:latin typeface="Arial"/>
              <a:ea typeface="Arial"/>
              <a:cs typeface="Arial"/>
              <a:sym typeface="Arial"/>
            </a:endParaRPr>
          </a:p>
        </p:txBody>
      </p:sp>
      <p:pic>
        <p:nvPicPr>
          <p:cNvPr id="1238" name="Google Shape;1238;g34b6c171925_23_45"/>
          <p:cNvPicPr preferRelativeResize="0"/>
          <p:nvPr/>
        </p:nvPicPr>
        <p:blipFill rotWithShape="1">
          <a:blip r:embed="rId5">
            <a:alphaModFix/>
          </a:blip>
          <a:srcRect b="-16909" l="-16890" r="16890" t="16909"/>
          <a:stretch/>
        </p:blipFill>
        <p:spPr>
          <a:xfrm>
            <a:off x="6304575" y="1607575"/>
            <a:ext cx="2682700" cy="2237275"/>
          </a:xfrm>
          <a:prstGeom prst="rect">
            <a:avLst/>
          </a:prstGeom>
          <a:noFill/>
          <a:ln>
            <a:noFill/>
          </a:ln>
        </p:spPr>
      </p:pic>
      <p:sp>
        <p:nvSpPr>
          <p:cNvPr id="1239" name="Google Shape;1239;g34b6c171925_23_45"/>
          <p:cNvSpPr txBox="1"/>
          <p:nvPr/>
        </p:nvSpPr>
        <p:spPr>
          <a:xfrm>
            <a:off x="7585825" y="4309188"/>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73</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g34b6c171925_0_0"/>
          <p:cNvSpPr txBox="1"/>
          <p:nvPr>
            <p:ph type="ctrTitle"/>
          </p:nvPr>
        </p:nvSpPr>
        <p:spPr>
          <a:xfrm>
            <a:off x="311700" y="1348100"/>
            <a:ext cx="4085700" cy="475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990"/>
              <a:buNone/>
            </a:pPr>
            <a:r>
              <a:rPr b="1" lang="en" sz="3640" u="sng"/>
              <a:t>Feedback Form</a:t>
            </a:r>
            <a:endParaRPr sz="1660"/>
          </a:p>
          <a:p>
            <a:pPr indent="0" lvl="0" marL="0" rtl="0" algn="ctr">
              <a:lnSpc>
                <a:spcPct val="100000"/>
              </a:lnSpc>
              <a:spcBef>
                <a:spcPts val="0"/>
              </a:spcBef>
              <a:spcAft>
                <a:spcPts val="0"/>
              </a:spcAft>
              <a:buSzPts val="990"/>
              <a:buNone/>
            </a:pPr>
            <a:r>
              <a:t/>
            </a:r>
            <a:endParaRPr sz="4680"/>
          </a:p>
        </p:txBody>
      </p:sp>
      <p:pic>
        <p:nvPicPr>
          <p:cNvPr id="1245" name="Google Shape;1245;g34b6c171925_0_0" title="bit.ly_4j9PxhX.jpeg"/>
          <p:cNvPicPr preferRelativeResize="0"/>
          <p:nvPr/>
        </p:nvPicPr>
        <p:blipFill rotWithShape="1">
          <a:blip r:embed="rId3">
            <a:alphaModFix/>
          </a:blip>
          <a:srcRect b="0" l="0" r="0" t="0"/>
          <a:stretch/>
        </p:blipFill>
        <p:spPr>
          <a:xfrm>
            <a:off x="663050" y="1319025"/>
            <a:ext cx="2505449" cy="2505449"/>
          </a:xfrm>
          <a:prstGeom prst="rect">
            <a:avLst/>
          </a:prstGeom>
          <a:noFill/>
          <a:ln>
            <a:noFill/>
          </a:ln>
        </p:spPr>
      </p:pic>
      <p:pic>
        <p:nvPicPr>
          <p:cNvPr descr="slide.png" id="1246" name="Google Shape;1246;g34b6c171925_0_0"/>
          <p:cNvPicPr preferRelativeResize="0"/>
          <p:nvPr/>
        </p:nvPicPr>
        <p:blipFill rotWithShape="1">
          <a:blip r:embed="rId4">
            <a:alphaModFix/>
          </a:blip>
          <a:srcRect b="0" l="0" r="0" t="0"/>
          <a:stretch/>
        </p:blipFill>
        <p:spPr>
          <a:xfrm>
            <a:off x="48850" y="34875"/>
            <a:ext cx="9143999" cy="5143499"/>
          </a:xfrm>
          <a:prstGeom prst="rect">
            <a:avLst/>
          </a:prstGeom>
          <a:noFill/>
          <a:ln>
            <a:noFill/>
          </a:ln>
        </p:spPr>
      </p:pic>
      <p:pic>
        <p:nvPicPr>
          <p:cNvPr id="1247" name="Google Shape;1247;g34b6c171925_0_0" title="bit.ly_4j9PxhX.jpeg"/>
          <p:cNvPicPr preferRelativeResize="0"/>
          <p:nvPr/>
        </p:nvPicPr>
        <p:blipFill rotWithShape="1">
          <a:blip r:embed="rId3">
            <a:alphaModFix/>
          </a:blip>
          <a:srcRect b="0" l="0" r="0" t="0"/>
          <a:stretch/>
        </p:blipFill>
        <p:spPr>
          <a:xfrm>
            <a:off x="1151600" y="1353900"/>
            <a:ext cx="2505449" cy="2505449"/>
          </a:xfrm>
          <a:prstGeom prst="rect">
            <a:avLst/>
          </a:prstGeom>
          <a:noFill/>
          <a:ln>
            <a:noFill/>
          </a:ln>
        </p:spPr>
      </p:pic>
      <p:sp>
        <p:nvSpPr>
          <p:cNvPr id="1248" name="Google Shape;1248;g34b6c171925_0_0"/>
          <p:cNvSpPr txBox="1"/>
          <p:nvPr/>
        </p:nvSpPr>
        <p:spPr>
          <a:xfrm>
            <a:off x="562925" y="538275"/>
            <a:ext cx="5298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1" i="0" lang="en" sz="3600" u="sng" cap="none" strike="noStrike">
                <a:solidFill>
                  <a:schemeClr val="dk1"/>
                </a:solidFill>
                <a:latin typeface="Arial"/>
                <a:ea typeface="Arial"/>
                <a:cs typeface="Arial"/>
                <a:sym typeface="Arial"/>
              </a:rPr>
              <a:t>Feedback Form</a:t>
            </a:r>
            <a:endParaRPr b="0" i="0" sz="1400" u="none" cap="none" strike="noStrike">
              <a:solidFill>
                <a:schemeClr val="dk1"/>
              </a:solidFill>
              <a:latin typeface="Arial"/>
              <a:ea typeface="Arial"/>
              <a:cs typeface="Arial"/>
              <a:sym typeface="Arial"/>
            </a:endParaRPr>
          </a:p>
        </p:txBody>
      </p:sp>
      <p:pic>
        <p:nvPicPr>
          <p:cNvPr descr="Google Shape;979;p109" id="1249" name="Google Shape;1249;g34b6c171925_0_0"/>
          <p:cNvPicPr preferRelativeResize="0"/>
          <p:nvPr/>
        </p:nvPicPr>
        <p:blipFill rotWithShape="1">
          <a:blip r:embed="rId5">
            <a:alphaModFix/>
          </a:blip>
          <a:srcRect b="0" l="0" r="0" t="0"/>
          <a:stretch/>
        </p:blipFill>
        <p:spPr>
          <a:xfrm>
            <a:off x="5365324" y="1064299"/>
            <a:ext cx="3014889" cy="3014890"/>
          </a:xfrm>
          <a:prstGeom prst="rect">
            <a:avLst/>
          </a:prstGeom>
          <a:noFill/>
          <a:ln>
            <a:noFill/>
          </a:ln>
        </p:spPr>
      </p:pic>
      <p:sp>
        <p:nvSpPr>
          <p:cNvPr id="1250" name="Google Shape;1250;g34b6c171925_0_0"/>
          <p:cNvSpPr txBox="1"/>
          <p:nvPr/>
        </p:nvSpPr>
        <p:spPr>
          <a:xfrm>
            <a:off x="1599925" y="3824475"/>
            <a:ext cx="30000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900"/>
              <a:buFont typeface="Arial"/>
              <a:buNone/>
            </a:pPr>
            <a:r>
              <a:rPr b="0" i="0" lang="en" sz="1900" u="sng" cap="none" strike="noStrike">
                <a:solidFill>
                  <a:srgbClr val="0000FF"/>
                </a:solidFill>
                <a:latin typeface="Arial"/>
                <a:ea typeface="Arial"/>
                <a:cs typeface="Arial"/>
                <a:sym typeface="Arial"/>
                <a:hlinkClick r:id="rId6">
                  <a:extLst>
                    <a:ext uri="{A12FA001-AC4F-418D-AE19-62706E023703}">
                      <ahyp:hlinkClr val="tx"/>
                    </a:ext>
                  </a:extLst>
                </a:hlinkClick>
              </a:rPr>
              <a:t>bit.ly/4j9PxhX</a:t>
            </a:r>
            <a:endParaRPr b="0" i="0" sz="1800" u="sng" cap="none" strike="noStrike">
              <a:solidFill>
                <a:srgbClr val="0000FF"/>
              </a:solidFill>
              <a:latin typeface="Arial"/>
              <a:ea typeface="Arial"/>
              <a:cs typeface="Arial"/>
              <a:sym typeface="Arial"/>
            </a:endParaRPr>
          </a:p>
        </p:txBody>
      </p:sp>
      <p:sp>
        <p:nvSpPr>
          <p:cNvPr id="1251" name="Google Shape;1251;g34b6c171925_0_0"/>
          <p:cNvSpPr txBox="1"/>
          <p:nvPr/>
        </p:nvSpPr>
        <p:spPr>
          <a:xfrm>
            <a:off x="7606956" y="4336250"/>
            <a:ext cx="771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74</a:t>
            </a:r>
            <a:endParaRPr b="1" i="0" sz="18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